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68" r:id="rId5"/>
    <p:sldId id="270" r:id="rId6"/>
    <p:sldId id="259" r:id="rId7"/>
    <p:sldId id="260" r:id="rId8"/>
    <p:sldId id="261" r:id="rId9"/>
    <p:sldId id="262" r:id="rId10"/>
    <p:sldId id="263" r:id="rId11"/>
    <p:sldId id="271" r:id="rId12"/>
    <p:sldId id="264" r:id="rId13"/>
    <p:sldId id="265" r:id="rId14"/>
    <p:sldId id="266" r:id="rId15"/>
  </p:sldIdLst>
  <p:sldSz cx="18288000" cy="10287000"/>
  <p:notesSz cx="6858000" cy="9144000"/>
  <p:embeddedFontLst>
    <p:embeddedFont>
      <p:font typeface="HK Modular" panose="020B0604020202020204" charset="0"/>
      <p:regular r:id="rId17"/>
    </p:embeddedFont>
    <p:embeddedFont>
      <p:font typeface="Tomorrow"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1162" autoAdjust="0"/>
  </p:normalViewPr>
  <p:slideViewPr>
    <p:cSldViewPr>
      <p:cViewPr varScale="1">
        <p:scale>
          <a:sx n="68" d="100"/>
          <a:sy n="68" d="100"/>
        </p:scale>
        <p:origin x="97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D4522-6FA8-4E10-9234-BCB865DE63B8}" type="datetimeFigureOut">
              <a:rPr lang="en-US" smtClean="0"/>
              <a:t>4/27/2025</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31B60-8269-4932-8631-6C9F8109D03B}" type="slidenum">
              <a:rPr lang="en-US" smtClean="0"/>
              <a:t>‹#›</a:t>
            </a:fld>
            <a:endParaRPr lang="en-US"/>
          </a:p>
        </p:txBody>
      </p:sp>
    </p:spTree>
    <p:extLst>
      <p:ext uri="{BB962C8B-B14F-4D97-AF65-F5344CB8AC3E}">
        <p14:creationId xmlns:p14="http://schemas.microsoft.com/office/powerpoint/2010/main" val="3475024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"Xin chào mọi người, hôm nay nhóm chúng tôi– xin giới thiệu dự án về </a:t>
            </a:r>
            <a:r>
              <a:rPr lang="vi-VN" b="1" dirty="0" err="1"/>
              <a:t>Action</a:t>
            </a:r>
            <a:r>
              <a:rPr lang="vi-VN" b="1" dirty="0"/>
              <a:t> </a:t>
            </a:r>
            <a:r>
              <a:rPr lang="vi-VN" b="1" dirty="0" err="1"/>
              <a:t>Detection</a:t>
            </a:r>
            <a:r>
              <a:rPr lang="vi-VN" b="1" dirty="0"/>
              <a:t> </a:t>
            </a:r>
            <a:r>
              <a:rPr lang="vi-VN" b="1" dirty="0" err="1"/>
              <a:t>Using</a:t>
            </a:r>
            <a:r>
              <a:rPr lang="vi-VN" b="1" dirty="0"/>
              <a:t> </a:t>
            </a:r>
            <a:r>
              <a:rPr lang="vi-VN" b="1" dirty="0" err="1"/>
              <a:t>Transformers</a:t>
            </a:r>
            <a:r>
              <a:rPr lang="vi-VN" dirty="0"/>
              <a:t>. Dự án này tập trung vào việc sử dụng </a:t>
            </a:r>
            <a:r>
              <a:rPr lang="vi-VN" dirty="0" err="1"/>
              <a:t>Vision</a:t>
            </a:r>
            <a:r>
              <a:rPr lang="vi-VN" dirty="0"/>
              <a:t> </a:t>
            </a:r>
            <a:r>
              <a:rPr lang="vi-VN" dirty="0" err="1"/>
              <a:t>Transformer</a:t>
            </a:r>
            <a:r>
              <a:rPr lang="vi-VN" dirty="0"/>
              <a:t> để phân loại hành động từ </a:t>
            </a:r>
            <a:r>
              <a:rPr lang="vi-VN" dirty="0" err="1"/>
              <a:t>video</a:t>
            </a:r>
            <a:r>
              <a:rPr lang="vi-VN" dirty="0"/>
              <a:t> </a:t>
            </a:r>
            <a:r>
              <a:rPr lang="vi-VN" dirty="0" err="1"/>
              <a:t>webcam</a:t>
            </a:r>
            <a:r>
              <a:rPr lang="vi-VN" dirty="0"/>
              <a:t> trong thời gian thực.</a:t>
            </a:r>
          </a:p>
          <a:p>
            <a:endParaRPr lang="en-US" dirty="0"/>
          </a:p>
        </p:txBody>
      </p:sp>
      <p:sp>
        <p:nvSpPr>
          <p:cNvPr id="4" name="Chỗ dành sẵn cho Số hiệu Bản chiếu 3"/>
          <p:cNvSpPr>
            <a:spLocks noGrp="1"/>
          </p:cNvSpPr>
          <p:nvPr>
            <p:ph type="sldNum" sz="quarter" idx="5"/>
          </p:nvPr>
        </p:nvSpPr>
        <p:spPr/>
        <p:txBody>
          <a:bodyPr/>
          <a:lstStyle/>
          <a:p>
            <a:fld id="{F6231B60-8269-4932-8631-6C9F8109D03B}" type="slidenum">
              <a:rPr lang="en-US" smtClean="0"/>
              <a:t>1</a:t>
            </a:fld>
            <a:endParaRPr lang="en-US"/>
          </a:p>
        </p:txBody>
      </p:sp>
    </p:spTree>
    <p:extLst>
      <p:ext uri="{BB962C8B-B14F-4D97-AF65-F5344CB8AC3E}">
        <p14:creationId xmlns:p14="http://schemas.microsoft.com/office/powerpoint/2010/main" val="3310680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D4FE1-E351-D305-647C-F199BE880F2B}"/>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1BCC3D2D-44F4-8BA8-2A9E-51C0FBB7EB39}"/>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EF69DEE3-020E-3A4F-F7AB-69C6B2B2B4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Sử</a:t>
            </a:r>
            <a:r>
              <a:rPr lang="en-US" dirty="0"/>
              <a:t> </a:t>
            </a:r>
            <a:r>
              <a:rPr lang="en-US" dirty="0" err="1"/>
              <a:t>dụng</a:t>
            </a:r>
            <a:r>
              <a:rPr lang="en-US" dirty="0"/>
              <a:t> </a:t>
            </a:r>
            <a:r>
              <a:rPr lang="en-US" b="1" dirty="0"/>
              <a:t>Vision Transformer (</a:t>
            </a:r>
            <a:r>
              <a:rPr lang="en-US" b="1" dirty="0" err="1"/>
              <a:t>ViT</a:t>
            </a:r>
            <a:r>
              <a:rPr lang="en-US" b="1" dirty="0"/>
              <a:t>)</a:t>
            </a:r>
            <a:r>
              <a:rPr lang="en-US" dirty="0"/>
              <a:t> </a:t>
            </a:r>
            <a:r>
              <a:rPr lang="en-US" dirty="0" err="1"/>
              <a:t>để</a:t>
            </a:r>
            <a:r>
              <a:rPr lang="en-US" dirty="0"/>
              <a:t> </a:t>
            </a:r>
            <a:r>
              <a:rPr lang="en-US" dirty="0" err="1"/>
              <a:t>phân</a:t>
            </a:r>
            <a:r>
              <a:rPr lang="en-US" dirty="0"/>
              <a:t> </a:t>
            </a:r>
            <a:r>
              <a:rPr lang="en-US" dirty="0" err="1"/>
              <a:t>loại</a:t>
            </a:r>
            <a:r>
              <a:rPr lang="en-US" dirty="0"/>
              <a:t> </a:t>
            </a:r>
            <a:r>
              <a:rPr lang="en-US" dirty="0" err="1"/>
              <a:t>hành</a:t>
            </a:r>
            <a:r>
              <a:rPr lang="en-US" dirty="0"/>
              <a:t> </a:t>
            </a:r>
            <a:r>
              <a:rPr lang="en-US" dirty="0" err="1"/>
              <a:t>động</a:t>
            </a:r>
            <a:r>
              <a:rPr lang="en-US" dirty="0"/>
              <a:t> </a:t>
            </a:r>
            <a:r>
              <a:rPr lang="en-US" dirty="0" err="1"/>
              <a:t>trên</a:t>
            </a:r>
            <a:r>
              <a:rPr lang="en-US" dirty="0"/>
              <a:t> </a:t>
            </a:r>
            <a:r>
              <a:rPr lang="en-US" dirty="0" err="1"/>
              <a:t>từng</a:t>
            </a:r>
            <a:r>
              <a:rPr lang="en-US" dirty="0"/>
              <a:t> </a:t>
            </a:r>
            <a:r>
              <a:rPr lang="en-US" dirty="0" err="1"/>
              <a:t>khung</a:t>
            </a:r>
            <a:r>
              <a:rPr lang="en-US" dirty="0"/>
              <a:t> </a:t>
            </a:r>
            <a:r>
              <a:rPr lang="en-US" dirty="0" err="1"/>
              <a:t>hình</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Kết</a:t>
            </a:r>
            <a:r>
              <a:rPr lang="en-US" dirty="0"/>
              <a:t> </a:t>
            </a:r>
            <a:r>
              <a:rPr lang="en-US" dirty="0" err="1"/>
              <a:t>hợp</a:t>
            </a:r>
            <a:r>
              <a:rPr lang="en-US" dirty="0"/>
              <a:t> </a:t>
            </a:r>
            <a:r>
              <a:rPr lang="en-US" dirty="0" err="1"/>
              <a:t>với</a:t>
            </a:r>
            <a:r>
              <a:rPr lang="en-US" dirty="0"/>
              <a:t> </a:t>
            </a:r>
            <a:r>
              <a:rPr lang="en-US" dirty="0" err="1"/>
              <a:t>YOLOv5</a:t>
            </a:r>
            <a:r>
              <a:rPr lang="en-US" dirty="0"/>
              <a:t> </a:t>
            </a:r>
            <a:r>
              <a:rPr lang="en-US" dirty="0" err="1"/>
              <a:t>để</a:t>
            </a:r>
            <a:r>
              <a:rPr lang="en-US" dirty="0"/>
              <a:t> </a:t>
            </a:r>
            <a:r>
              <a:rPr lang="en-US" dirty="0" err="1"/>
              <a:t>định</a:t>
            </a:r>
            <a:r>
              <a:rPr lang="en-US" dirty="0"/>
              <a:t> </a:t>
            </a:r>
            <a:r>
              <a:rPr lang="en-US" dirty="0" err="1"/>
              <a:t>vị</a:t>
            </a:r>
            <a:r>
              <a:rPr lang="en-US" dirty="0"/>
              <a:t> </a:t>
            </a:r>
            <a:r>
              <a:rPr lang="en-US" dirty="0" err="1"/>
              <a:t>không</a:t>
            </a:r>
            <a:r>
              <a:rPr lang="en-US" dirty="0"/>
              <a:t> </a:t>
            </a:r>
            <a:r>
              <a:rPr lang="en-US" dirty="0" err="1"/>
              <a:t>gian</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Dùng</a:t>
            </a:r>
            <a:r>
              <a:rPr lang="en-US" dirty="0"/>
              <a:t> heuristic </a:t>
            </a:r>
            <a:r>
              <a:rPr lang="en-US" dirty="0" err="1"/>
              <a:t>để</a:t>
            </a:r>
            <a:r>
              <a:rPr lang="en-US" dirty="0"/>
              <a:t> </a:t>
            </a:r>
            <a:r>
              <a:rPr lang="en-US" dirty="0" err="1"/>
              <a:t>định</a:t>
            </a:r>
            <a:r>
              <a:rPr lang="en-US" dirty="0"/>
              <a:t> </a:t>
            </a:r>
            <a:r>
              <a:rPr lang="en-US" dirty="0" err="1"/>
              <a:t>vị</a:t>
            </a:r>
            <a:r>
              <a:rPr lang="en-US" dirty="0"/>
              <a:t> </a:t>
            </a:r>
            <a:r>
              <a:rPr lang="en-US" dirty="0" err="1"/>
              <a:t>thời</a:t>
            </a:r>
            <a:r>
              <a:rPr lang="en-US" dirty="0"/>
              <a:t> </a:t>
            </a:r>
            <a:r>
              <a:rPr lang="en-US" dirty="0" err="1"/>
              <a:t>gian</a:t>
            </a:r>
            <a:r>
              <a:rPr lang="en-US" dirty="0"/>
              <a:t>.</a:t>
            </a:r>
          </a:p>
          <a:p>
            <a:endParaRPr lang="en-US" dirty="0"/>
          </a:p>
        </p:txBody>
      </p:sp>
      <p:sp>
        <p:nvSpPr>
          <p:cNvPr id="4" name="Chỗ dành sẵn cho Số hiệu Bản chiếu 3">
            <a:extLst>
              <a:ext uri="{FF2B5EF4-FFF2-40B4-BE49-F238E27FC236}">
                <a16:creationId xmlns:a16="http://schemas.microsoft.com/office/drawing/2014/main" id="{47739402-72B8-51C4-FAA6-E5C209FDDE21}"/>
              </a:ext>
            </a:extLst>
          </p:cNvPr>
          <p:cNvSpPr>
            <a:spLocks noGrp="1"/>
          </p:cNvSpPr>
          <p:nvPr>
            <p:ph type="sldNum" sz="quarter" idx="5"/>
          </p:nvPr>
        </p:nvSpPr>
        <p:spPr/>
        <p:txBody>
          <a:bodyPr/>
          <a:lstStyle/>
          <a:p>
            <a:fld id="{F6231B60-8269-4932-8631-6C9F8109D03B}" type="slidenum">
              <a:rPr lang="en-US" smtClean="0"/>
              <a:t>11</a:t>
            </a:fld>
            <a:endParaRPr lang="en-US"/>
          </a:p>
        </p:txBody>
      </p:sp>
    </p:spTree>
    <p:extLst>
      <p:ext uri="{BB962C8B-B14F-4D97-AF65-F5344CB8AC3E}">
        <p14:creationId xmlns:p14="http://schemas.microsoft.com/office/powerpoint/2010/main" val="93078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Tóm lại, dự án của chúng tôi đã áp dụng thành công </a:t>
            </a:r>
            <a:r>
              <a:rPr lang="vi-VN" dirty="0" err="1"/>
              <a:t>Vision</a:t>
            </a:r>
            <a:r>
              <a:rPr lang="vi-VN" dirty="0"/>
              <a:t> </a:t>
            </a:r>
            <a:r>
              <a:rPr lang="vi-VN" dirty="0" err="1"/>
              <a:t>Transformer</a:t>
            </a:r>
            <a:r>
              <a:rPr lang="vi-VN" dirty="0"/>
              <a:t> để phát hiện hành động từ </a:t>
            </a:r>
            <a:r>
              <a:rPr lang="vi-VN" dirty="0" err="1"/>
              <a:t>webcam</a:t>
            </a:r>
            <a:r>
              <a:rPr lang="vi-VN" dirty="0"/>
              <a:t> với độ chính xác cao, đặc biệt với </a:t>
            </a:r>
            <a:r>
              <a:rPr lang="vi-VN" dirty="0" err="1"/>
              <a:t>Model</a:t>
            </a:r>
            <a:r>
              <a:rPr lang="vi-VN" dirty="0"/>
              <a:t> 2 đạt 87.99%. Chúng tôi cũng triển khai ứng dụng </a:t>
            </a:r>
            <a:r>
              <a:rPr lang="vi-VN" dirty="0" err="1"/>
              <a:t>web</a:t>
            </a:r>
            <a:r>
              <a:rPr lang="vi-VN" dirty="0"/>
              <a:t> thời gian thực bằng </a:t>
            </a:r>
            <a:r>
              <a:rPr lang="vi-VN" dirty="0" err="1"/>
              <a:t>Flask</a:t>
            </a:r>
            <a:r>
              <a:rPr lang="vi-VN" dirty="0"/>
              <a:t>. Trong tương lai, chúng tôi sẽ tối ưu thêm tốc độ và cải thiện khả năng phân biệt các hành động tương đồng.</a:t>
            </a:r>
          </a:p>
          <a:p>
            <a:endParaRPr lang="en-US" dirty="0"/>
          </a:p>
        </p:txBody>
      </p:sp>
      <p:sp>
        <p:nvSpPr>
          <p:cNvPr id="4" name="Chỗ dành sẵn cho Số hiệu Bản chiếu 3"/>
          <p:cNvSpPr>
            <a:spLocks noGrp="1"/>
          </p:cNvSpPr>
          <p:nvPr>
            <p:ph type="sldNum" sz="quarter" idx="5"/>
          </p:nvPr>
        </p:nvSpPr>
        <p:spPr/>
        <p:txBody>
          <a:bodyPr/>
          <a:lstStyle/>
          <a:p>
            <a:fld id="{F6231B60-8269-4932-8631-6C9F8109D03B}" type="slidenum">
              <a:rPr lang="en-US" smtClean="0"/>
              <a:t>13</a:t>
            </a:fld>
            <a:endParaRPr lang="en-US"/>
          </a:p>
        </p:txBody>
      </p:sp>
    </p:spTree>
    <p:extLst>
      <p:ext uri="{BB962C8B-B14F-4D97-AF65-F5344CB8AC3E}">
        <p14:creationId xmlns:p14="http://schemas.microsoft.com/office/powerpoint/2010/main" val="2200589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buFont typeface="Arial" panose="020B0604020202020204" pitchFamily="34" charset="0"/>
              <a:buChar char="•"/>
            </a:pPr>
            <a:r>
              <a:rPr lang="en-US" dirty="0"/>
              <a:t>"</a:t>
            </a:r>
            <a:r>
              <a:rPr lang="en-US" dirty="0" err="1"/>
              <a:t>Nội</a:t>
            </a:r>
            <a:r>
              <a:rPr lang="en-US" dirty="0"/>
              <a:t> dung </a:t>
            </a:r>
            <a:r>
              <a:rPr lang="en-US" dirty="0" err="1"/>
              <a:t>bài</a:t>
            </a:r>
            <a:r>
              <a:rPr lang="en-US" dirty="0"/>
              <a:t> </a:t>
            </a:r>
            <a:r>
              <a:rPr lang="en-US" dirty="0" err="1"/>
              <a:t>thuyết</a:t>
            </a:r>
            <a:r>
              <a:rPr lang="en-US" dirty="0"/>
              <a:t> </a:t>
            </a:r>
            <a:r>
              <a:rPr lang="en-US" dirty="0" err="1"/>
              <a:t>trình</a:t>
            </a:r>
            <a:r>
              <a:rPr lang="en-US" dirty="0"/>
              <a:t> bao </a:t>
            </a:r>
            <a:r>
              <a:rPr lang="en-US" dirty="0" err="1"/>
              <a:t>gồm</a:t>
            </a:r>
            <a:r>
              <a:rPr lang="en-US" dirty="0"/>
              <a:t> </a:t>
            </a:r>
            <a:r>
              <a:rPr lang="en-US" dirty="0" err="1"/>
              <a:t>các</a:t>
            </a:r>
            <a:r>
              <a:rPr lang="en-US" dirty="0"/>
              <a:t> </a:t>
            </a:r>
            <a:r>
              <a:rPr lang="en-US" dirty="0" err="1"/>
              <a:t>phần</a:t>
            </a:r>
            <a:r>
              <a:rPr lang="en-US" dirty="0"/>
              <a:t> </a:t>
            </a:r>
            <a:r>
              <a:rPr lang="en-US" dirty="0" err="1"/>
              <a:t>chính</a:t>
            </a:r>
            <a:r>
              <a:rPr lang="en-US" dirty="0"/>
              <a:t> </a:t>
            </a:r>
            <a:r>
              <a:rPr lang="en-US" dirty="0" err="1"/>
              <a:t>sau</a:t>
            </a:r>
            <a:r>
              <a:rPr lang="en-US" dirty="0"/>
              <a:t>: </a:t>
            </a:r>
            <a:r>
              <a:rPr lang="en-US" dirty="0" err="1"/>
              <a:t>Tổng</a:t>
            </a:r>
            <a:r>
              <a:rPr lang="en-US" dirty="0"/>
              <a:t> </a:t>
            </a:r>
            <a:r>
              <a:rPr lang="en-US" dirty="0" err="1"/>
              <a:t>quan</a:t>
            </a:r>
            <a:r>
              <a:rPr lang="en-US" dirty="0"/>
              <a:t> </a:t>
            </a:r>
            <a:r>
              <a:rPr lang="en-US" dirty="0" err="1"/>
              <a:t>về</a:t>
            </a:r>
            <a:r>
              <a:rPr lang="en-US" dirty="0"/>
              <a:t> </a:t>
            </a:r>
            <a:r>
              <a:rPr lang="en-US" dirty="0" err="1"/>
              <a:t>xử</a:t>
            </a:r>
            <a:r>
              <a:rPr lang="en-US" dirty="0"/>
              <a:t> </a:t>
            </a:r>
            <a:r>
              <a:rPr lang="en-US" dirty="0" err="1"/>
              <a:t>lý</a:t>
            </a:r>
            <a:r>
              <a:rPr lang="en-US" dirty="0"/>
              <a:t> </a:t>
            </a:r>
            <a:r>
              <a:rPr lang="en-US" dirty="0" err="1"/>
              <a:t>ảnh</a:t>
            </a:r>
            <a:r>
              <a:rPr lang="en-US" dirty="0"/>
              <a:t>, Transformers </a:t>
            </a:r>
            <a:r>
              <a:rPr lang="en-US" dirty="0" err="1"/>
              <a:t>và</a:t>
            </a:r>
            <a:r>
              <a:rPr lang="en-US" dirty="0"/>
              <a:t> Vision Transformer.</a:t>
            </a:r>
          </a:p>
          <a:p>
            <a:pPr>
              <a:buFont typeface="Arial" panose="020B0604020202020204" pitchFamily="34" charset="0"/>
              <a:buChar char="•"/>
            </a:pPr>
            <a:r>
              <a:rPr lang="en-US" dirty="0" err="1"/>
              <a:t>Ứng</a:t>
            </a:r>
            <a:r>
              <a:rPr lang="en-US" dirty="0"/>
              <a:t> </a:t>
            </a:r>
            <a:r>
              <a:rPr lang="en-US" dirty="0" err="1"/>
              <a:t>dụng</a:t>
            </a:r>
            <a:r>
              <a:rPr lang="en-US" dirty="0"/>
              <a:t> </a:t>
            </a:r>
            <a:r>
              <a:rPr lang="en-US" dirty="0" err="1"/>
              <a:t>cụ</a:t>
            </a:r>
            <a:r>
              <a:rPr lang="en-US" dirty="0"/>
              <a:t> </a:t>
            </a:r>
            <a:r>
              <a:rPr lang="en-US" dirty="0" err="1"/>
              <a:t>thể</a:t>
            </a:r>
            <a:r>
              <a:rPr lang="en-US" dirty="0"/>
              <a:t> </a:t>
            </a:r>
            <a:r>
              <a:rPr lang="en-US" dirty="0" err="1"/>
              <a:t>của</a:t>
            </a:r>
            <a:r>
              <a:rPr lang="en-US" dirty="0"/>
              <a:t> Vision Transformer </a:t>
            </a:r>
            <a:r>
              <a:rPr lang="en-US" dirty="0" err="1"/>
              <a:t>trong</a:t>
            </a:r>
            <a:r>
              <a:rPr lang="en-US" dirty="0"/>
              <a:t> </a:t>
            </a:r>
            <a:r>
              <a:rPr lang="en-US" dirty="0" err="1"/>
              <a:t>bài</a:t>
            </a:r>
            <a:r>
              <a:rPr lang="en-US" dirty="0"/>
              <a:t> </a:t>
            </a:r>
            <a:r>
              <a:rPr lang="en-US" dirty="0" err="1"/>
              <a:t>toán</a:t>
            </a:r>
            <a:r>
              <a:rPr lang="en-US" dirty="0"/>
              <a:t> Action Detection </a:t>
            </a:r>
            <a:r>
              <a:rPr lang="en-US" dirty="0" err="1"/>
              <a:t>của</a:t>
            </a:r>
            <a:r>
              <a:rPr lang="en-US" dirty="0"/>
              <a:t> </a:t>
            </a:r>
            <a:r>
              <a:rPr lang="en-US" dirty="0" err="1"/>
              <a:t>chúng</a:t>
            </a:r>
            <a:r>
              <a:rPr lang="en-US" dirty="0"/>
              <a:t> </a:t>
            </a:r>
            <a:r>
              <a:rPr lang="en-US" dirty="0" err="1"/>
              <a:t>tôi</a:t>
            </a:r>
            <a:r>
              <a:rPr lang="en-US" dirty="0"/>
              <a:t>, bao </a:t>
            </a:r>
            <a:r>
              <a:rPr lang="en-US" dirty="0" err="1"/>
              <a:t>gồm</a:t>
            </a:r>
            <a:r>
              <a:rPr lang="en-US" dirty="0"/>
              <a:t> </a:t>
            </a:r>
            <a:r>
              <a:rPr lang="en-US" dirty="0" err="1"/>
              <a:t>tổng</a:t>
            </a:r>
            <a:r>
              <a:rPr lang="en-US" dirty="0"/>
              <a:t> </a:t>
            </a:r>
            <a:r>
              <a:rPr lang="en-US" dirty="0" err="1"/>
              <a:t>quan</a:t>
            </a:r>
            <a:r>
              <a:rPr lang="en-US" dirty="0"/>
              <a:t>, </a:t>
            </a:r>
            <a:r>
              <a:rPr lang="en-US" dirty="0" err="1"/>
              <a:t>quy</a:t>
            </a:r>
            <a:r>
              <a:rPr lang="en-US" dirty="0"/>
              <a:t> </a:t>
            </a:r>
            <a:r>
              <a:rPr lang="en-US" dirty="0" err="1"/>
              <a:t>trình</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kết</a:t>
            </a:r>
            <a:r>
              <a:rPr lang="en-US" dirty="0"/>
              <a:t> </a:t>
            </a:r>
            <a:r>
              <a:rPr lang="en-US" dirty="0" err="1"/>
              <a:t>quả</a:t>
            </a:r>
            <a:r>
              <a:rPr lang="en-US" dirty="0"/>
              <a:t>.</a:t>
            </a:r>
          </a:p>
          <a:p>
            <a:pPr>
              <a:buFont typeface="Arial" panose="020B0604020202020204" pitchFamily="34" charset="0"/>
              <a:buChar char="•"/>
            </a:pPr>
            <a:r>
              <a:rPr lang="en-US" dirty="0" err="1"/>
              <a:t>Tiếp</a:t>
            </a:r>
            <a:r>
              <a:rPr lang="en-US" dirty="0"/>
              <a:t> </a:t>
            </a:r>
            <a:r>
              <a:rPr lang="en-US" dirty="0" err="1"/>
              <a:t>theo</a:t>
            </a:r>
            <a:r>
              <a:rPr lang="en-US" dirty="0"/>
              <a:t> </a:t>
            </a:r>
            <a:r>
              <a:rPr lang="en-US" dirty="0" err="1"/>
              <a:t>là</a:t>
            </a:r>
            <a:r>
              <a:rPr lang="en-US" dirty="0"/>
              <a:t> </a:t>
            </a:r>
            <a:r>
              <a:rPr lang="en-US" dirty="0" err="1"/>
              <a:t>phần</a:t>
            </a:r>
            <a:r>
              <a:rPr lang="en-US" dirty="0"/>
              <a:t> </a:t>
            </a:r>
            <a:r>
              <a:rPr lang="en-US" dirty="0" err="1"/>
              <a:t>dữ</a:t>
            </a:r>
            <a:r>
              <a:rPr lang="en-US" dirty="0"/>
              <a:t> </a:t>
            </a:r>
            <a:r>
              <a:rPr lang="en-US" dirty="0" err="1"/>
              <a:t>liệu</a:t>
            </a:r>
            <a:r>
              <a:rPr lang="en-US" dirty="0"/>
              <a:t>, </a:t>
            </a:r>
            <a:r>
              <a:rPr lang="en-US" dirty="0" err="1"/>
              <a:t>mô</a:t>
            </a:r>
            <a:r>
              <a:rPr lang="en-US" dirty="0"/>
              <a:t> </a:t>
            </a:r>
            <a:r>
              <a:rPr lang="en-US" dirty="0" err="1"/>
              <a:t>hình</a:t>
            </a:r>
            <a:r>
              <a:rPr lang="en-US" dirty="0"/>
              <a:t>, </a:t>
            </a:r>
            <a:r>
              <a:rPr lang="en-US" dirty="0" err="1"/>
              <a:t>triển</a:t>
            </a:r>
            <a:r>
              <a:rPr lang="en-US" dirty="0"/>
              <a:t> </a:t>
            </a:r>
            <a:r>
              <a:rPr lang="en-US" dirty="0" err="1"/>
              <a:t>khai</a:t>
            </a:r>
            <a:r>
              <a:rPr lang="en-US" dirty="0"/>
              <a:t> </a:t>
            </a:r>
            <a:r>
              <a:rPr lang="en-US" dirty="0" err="1"/>
              <a:t>ứng</a:t>
            </a:r>
            <a:r>
              <a:rPr lang="en-US" dirty="0"/>
              <a:t> </a:t>
            </a:r>
            <a:r>
              <a:rPr lang="en-US" dirty="0" err="1"/>
              <a:t>dụng</a:t>
            </a:r>
            <a:r>
              <a:rPr lang="en-US" dirty="0"/>
              <a:t> web </a:t>
            </a:r>
            <a:r>
              <a:rPr lang="en-US" dirty="0" err="1"/>
              <a:t>và</a:t>
            </a:r>
            <a:r>
              <a:rPr lang="en-US" dirty="0"/>
              <a:t> </a:t>
            </a:r>
            <a:r>
              <a:rPr lang="en-US" dirty="0" err="1"/>
              <a:t>kết</a:t>
            </a:r>
            <a:r>
              <a:rPr lang="en-US" dirty="0"/>
              <a:t> </a:t>
            </a:r>
            <a:r>
              <a:rPr lang="en-US" dirty="0" err="1"/>
              <a:t>luận</a:t>
            </a:r>
            <a:r>
              <a:rPr lang="en-US" dirty="0"/>
              <a:t>."</a:t>
            </a:r>
          </a:p>
          <a:p>
            <a:endParaRPr lang="en-US" dirty="0"/>
          </a:p>
        </p:txBody>
      </p:sp>
      <p:sp>
        <p:nvSpPr>
          <p:cNvPr id="4" name="Chỗ dành sẵn cho Số hiệu Bản chiếu 3"/>
          <p:cNvSpPr>
            <a:spLocks noGrp="1"/>
          </p:cNvSpPr>
          <p:nvPr>
            <p:ph type="sldNum" sz="quarter" idx="5"/>
          </p:nvPr>
        </p:nvSpPr>
        <p:spPr/>
        <p:txBody>
          <a:bodyPr/>
          <a:lstStyle/>
          <a:p>
            <a:fld id="{F6231B60-8269-4932-8631-6C9F8109D03B}" type="slidenum">
              <a:rPr lang="en-US" smtClean="0"/>
              <a:t>2</a:t>
            </a:fld>
            <a:endParaRPr lang="en-US"/>
          </a:p>
        </p:txBody>
      </p:sp>
    </p:spTree>
    <p:extLst>
      <p:ext uri="{BB962C8B-B14F-4D97-AF65-F5344CB8AC3E}">
        <p14:creationId xmlns:p14="http://schemas.microsoft.com/office/powerpoint/2010/main" val="720855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"Trước tiên, chúng ta cùng tìm hiểu về xử lý ảnh. Xử lý ảnh là quá trình chuyển đổi hình ảnh thành dạng số và thực hiện các thao tác để trích xuất thông tin hữu ích. Hệ thống xử lý ảnh thường coi ảnh là tín hiệu </a:t>
            </a:r>
            <a:r>
              <a:rPr lang="vi-VN" dirty="0" err="1"/>
              <a:t>2D</a:t>
            </a:r>
            <a:r>
              <a:rPr lang="vi-VN" dirty="0"/>
              <a:t> và áp dụng các phương pháp xử lý tín hiệu để phân tích."</a:t>
            </a:r>
          </a:p>
          <a:p>
            <a:r>
              <a:rPr lang="en-US" dirty="0" err="1"/>
              <a:t>Nguồn</a:t>
            </a:r>
            <a:r>
              <a:rPr lang="en-US" dirty="0"/>
              <a:t>: https://</a:t>
            </a:r>
            <a:r>
              <a:rPr lang="en-US" dirty="0" err="1"/>
              <a:t>www.simplilearn.com</a:t>
            </a:r>
            <a:r>
              <a:rPr lang="en-US" dirty="0"/>
              <a:t>/image-processing-article</a:t>
            </a:r>
          </a:p>
        </p:txBody>
      </p:sp>
      <p:sp>
        <p:nvSpPr>
          <p:cNvPr id="4" name="Chỗ dành sẵn cho Số hiệu Bản chiếu 3"/>
          <p:cNvSpPr>
            <a:spLocks noGrp="1"/>
          </p:cNvSpPr>
          <p:nvPr>
            <p:ph type="sldNum" sz="quarter" idx="5"/>
          </p:nvPr>
        </p:nvSpPr>
        <p:spPr/>
        <p:txBody>
          <a:bodyPr/>
          <a:lstStyle/>
          <a:p>
            <a:fld id="{F6231B60-8269-4932-8631-6C9F8109D03B}" type="slidenum">
              <a:rPr lang="en-US" smtClean="0"/>
              <a:t>3</a:t>
            </a:fld>
            <a:endParaRPr lang="en-US"/>
          </a:p>
        </p:txBody>
      </p:sp>
    </p:spTree>
    <p:extLst>
      <p:ext uri="{BB962C8B-B14F-4D97-AF65-F5344CB8AC3E}">
        <p14:creationId xmlns:p14="http://schemas.microsoft.com/office/powerpoint/2010/main" val="21549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Về tổng quan, </a:t>
            </a:r>
            <a:r>
              <a:rPr lang="vi-VN" dirty="0" err="1"/>
              <a:t>Transformers</a:t>
            </a:r>
            <a:r>
              <a:rPr lang="vi-VN" dirty="0"/>
              <a:t> được giới thiệu trong bài báo </a:t>
            </a:r>
            <a:r>
              <a:rPr lang="vi-VN" i="1" dirty="0" err="1"/>
              <a:t>Attention</a:t>
            </a:r>
            <a:r>
              <a:rPr lang="vi-VN" i="1" dirty="0"/>
              <a:t> </a:t>
            </a:r>
            <a:r>
              <a:rPr lang="vi-VN" i="1" dirty="0" err="1"/>
              <a:t>is</a:t>
            </a:r>
            <a:r>
              <a:rPr lang="vi-VN" i="1" dirty="0"/>
              <a:t> </a:t>
            </a:r>
            <a:r>
              <a:rPr lang="vi-VN" i="1" dirty="0" err="1"/>
              <a:t>All</a:t>
            </a:r>
            <a:r>
              <a:rPr lang="vi-VN" i="1" dirty="0"/>
              <a:t> </a:t>
            </a:r>
            <a:r>
              <a:rPr lang="vi-VN" i="1" dirty="0" err="1"/>
              <a:t>You</a:t>
            </a:r>
            <a:r>
              <a:rPr lang="vi-VN" i="1" dirty="0"/>
              <a:t> </a:t>
            </a:r>
            <a:r>
              <a:rPr lang="vi-VN" i="1" dirty="0" err="1"/>
              <a:t>Need</a:t>
            </a:r>
            <a:r>
              <a:rPr lang="vi-VN" dirty="0"/>
              <a:t> năm 2017. Điểm nổi bật của </a:t>
            </a:r>
            <a:r>
              <a:rPr lang="vi-VN" dirty="0" err="1"/>
              <a:t>Transformers</a:t>
            </a:r>
            <a:r>
              <a:rPr lang="vi-VN" dirty="0"/>
              <a:t> là không cần xử lý tuần tự như </a:t>
            </a:r>
            <a:r>
              <a:rPr lang="vi-VN" dirty="0" err="1"/>
              <a:t>RNN</a:t>
            </a:r>
            <a:r>
              <a:rPr lang="vi-VN" dirty="0"/>
              <a:t> hay </a:t>
            </a:r>
            <a:r>
              <a:rPr lang="vi-VN" dirty="0" err="1"/>
              <a:t>LSTM</a:t>
            </a:r>
            <a:r>
              <a:rPr lang="vi-VN" dirty="0"/>
              <a:t>, giúp tăng tốc độ huấn luyện. Kiến trúc gồm hai phần chính: </a:t>
            </a:r>
            <a:r>
              <a:rPr lang="vi-VN" b="1" dirty="0" err="1"/>
              <a:t>Encoder</a:t>
            </a:r>
            <a:r>
              <a:rPr lang="vi-VN" dirty="0"/>
              <a:t> và </a:t>
            </a:r>
            <a:r>
              <a:rPr lang="vi-VN" b="1" dirty="0" err="1"/>
              <a:t>Decoder</a:t>
            </a:r>
            <a:r>
              <a:rPr lang="vi-VN" dirty="0"/>
              <a:t>, nhưng trong bài toán của chúng tôi, chúng tôi chỉ sử dụng phần </a:t>
            </a:r>
            <a:r>
              <a:rPr lang="vi-VN" dirty="0" err="1"/>
              <a:t>Encoder</a:t>
            </a:r>
            <a:r>
              <a:rPr lang="vi-VN" dirty="0"/>
              <a:t>. </a:t>
            </a:r>
            <a:r>
              <a:rPr lang="vi-VN" dirty="0" err="1"/>
              <a:t>Transformers</a:t>
            </a:r>
            <a:r>
              <a:rPr lang="vi-VN" dirty="0"/>
              <a:t> không chỉ áp dụng trong ngôn ngữ mà còn mở rộng sang xử lý ảnh, âm thanh và nhiều lĩnh vực khác.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err="1"/>
              <a:t>https</a:t>
            </a:r>
            <a:r>
              <a:rPr lang="vi-VN" dirty="0"/>
              <a:t>://</a:t>
            </a:r>
            <a:r>
              <a:rPr lang="vi-VN" dirty="0" err="1"/>
              <a:t>www.ibm.com</a:t>
            </a:r>
            <a:r>
              <a:rPr lang="vi-VN" dirty="0"/>
              <a:t>/</a:t>
            </a:r>
            <a:r>
              <a:rPr lang="vi-VN" dirty="0" err="1"/>
              <a:t>think</a:t>
            </a:r>
            <a:r>
              <a:rPr lang="vi-VN" dirty="0"/>
              <a:t>/</a:t>
            </a:r>
            <a:r>
              <a:rPr lang="vi-VN" dirty="0" err="1"/>
              <a:t>topics</a:t>
            </a:r>
            <a:r>
              <a:rPr lang="vi-VN" dirty="0"/>
              <a:t>/</a:t>
            </a:r>
            <a:r>
              <a:rPr lang="vi-VN" dirty="0" err="1"/>
              <a:t>transformer-model</a:t>
            </a:r>
            <a:endParaRPr lang="vi-VN" dirty="0"/>
          </a:p>
          <a:p>
            <a:endParaRPr lang="en-US" dirty="0"/>
          </a:p>
        </p:txBody>
      </p:sp>
      <p:sp>
        <p:nvSpPr>
          <p:cNvPr id="4" name="Chỗ dành sẵn cho Số hiệu Bản chiếu 3"/>
          <p:cNvSpPr>
            <a:spLocks noGrp="1"/>
          </p:cNvSpPr>
          <p:nvPr>
            <p:ph type="sldNum" sz="quarter" idx="5"/>
          </p:nvPr>
        </p:nvSpPr>
        <p:spPr/>
        <p:txBody>
          <a:bodyPr/>
          <a:lstStyle/>
          <a:p>
            <a:fld id="{F6231B60-8269-4932-8631-6C9F8109D03B}" type="slidenum">
              <a:rPr lang="en-US" smtClean="0"/>
              <a:t>4</a:t>
            </a:fld>
            <a:endParaRPr lang="en-US"/>
          </a:p>
        </p:txBody>
      </p:sp>
    </p:spTree>
    <p:extLst>
      <p:ext uri="{BB962C8B-B14F-4D97-AF65-F5344CB8AC3E}">
        <p14:creationId xmlns:p14="http://schemas.microsoft.com/office/powerpoint/2010/main" val="7541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err="1"/>
              <a:t>Vision</a:t>
            </a:r>
            <a:r>
              <a:rPr lang="vi-VN" dirty="0"/>
              <a:t> </a:t>
            </a:r>
            <a:r>
              <a:rPr lang="vi-VN" dirty="0" err="1"/>
              <a:t>Transformer</a:t>
            </a:r>
            <a:r>
              <a:rPr lang="vi-VN" dirty="0"/>
              <a:t>, hay </a:t>
            </a:r>
            <a:r>
              <a:rPr lang="vi-VN" dirty="0" err="1"/>
              <a:t>ViT</a:t>
            </a:r>
            <a:r>
              <a:rPr lang="vi-VN" dirty="0"/>
              <a:t>, là một biến thể của </a:t>
            </a:r>
            <a:r>
              <a:rPr lang="vi-VN" dirty="0" err="1"/>
              <a:t>Transformers</a:t>
            </a:r>
            <a:r>
              <a:rPr lang="vi-VN" dirty="0"/>
              <a:t> được thiết kế cho thị giác máy tính. </a:t>
            </a:r>
            <a:r>
              <a:rPr lang="vi-VN" dirty="0" err="1"/>
              <a:t>ViT</a:t>
            </a:r>
            <a:r>
              <a:rPr lang="vi-VN" dirty="0"/>
              <a:t> chia ảnh thành các mảnh nhỏ gọi là </a:t>
            </a:r>
            <a:r>
              <a:rPr lang="vi-VN" b="1" dirty="0" err="1"/>
              <a:t>patch</a:t>
            </a:r>
            <a:r>
              <a:rPr lang="vi-VN" dirty="0"/>
              <a:t>, ví dụ </a:t>
            </a:r>
            <a:r>
              <a:rPr lang="vi-VN" dirty="0" err="1"/>
              <a:t>16x16</a:t>
            </a:r>
            <a:r>
              <a:rPr lang="vi-VN" dirty="0"/>
              <a:t> </a:t>
            </a:r>
            <a:r>
              <a:rPr lang="vi-VN" dirty="0" err="1"/>
              <a:t>pixel</a:t>
            </a:r>
            <a:r>
              <a:rPr lang="vi-VN" dirty="0"/>
              <a:t>, sau đó biến chúng thành </a:t>
            </a:r>
            <a:r>
              <a:rPr lang="vi-VN" dirty="0" err="1"/>
              <a:t>vector</a:t>
            </a:r>
            <a:r>
              <a:rPr lang="vi-VN" dirty="0"/>
              <a:t> và xử lý bằng </a:t>
            </a:r>
            <a:r>
              <a:rPr lang="vi-VN" dirty="0" err="1"/>
              <a:t>Transformer</a:t>
            </a:r>
            <a:r>
              <a:rPr lang="vi-VN" dirty="0"/>
              <a:t> </a:t>
            </a:r>
            <a:r>
              <a:rPr lang="vi-VN" dirty="0" err="1"/>
              <a:t>Encoder</a:t>
            </a:r>
            <a:r>
              <a:rPr lang="vi-VN" dirty="0"/>
              <a:t>. </a:t>
            </a:r>
            <a:r>
              <a:rPr lang="vi-VN" dirty="0" err="1"/>
              <a:t>Vector</a:t>
            </a:r>
            <a:r>
              <a:rPr lang="vi-VN" dirty="0"/>
              <a:t> đặc biệt gọi là </a:t>
            </a:r>
            <a:r>
              <a:rPr lang="vi-VN" b="1" dirty="0" err="1"/>
              <a:t>CLS</a:t>
            </a:r>
            <a:r>
              <a:rPr lang="vi-VN" b="1" dirty="0"/>
              <a:t> </a:t>
            </a:r>
            <a:r>
              <a:rPr lang="vi-VN" b="1" dirty="0" err="1"/>
              <a:t>token</a:t>
            </a:r>
            <a:r>
              <a:rPr lang="vi-VN" dirty="0"/>
              <a:t> được sử dụng để phân loại toàn bộ ảnh.</a:t>
            </a:r>
          </a:p>
          <a:p>
            <a:r>
              <a:rPr lang="en-US" dirty="0"/>
              <a:t>https://</a:t>
            </a:r>
            <a:r>
              <a:rPr lang="en-US" dirty="0" err="1"/>
              <a:t>www.datacamp.com</a:t>
            </a:r>
            <a:r>
              <a:rPr lang="en-US" dirty="0"/>
              <a:t>/tutorial/how-transformers-work</a:t>
            </a:r>
          </a:p>
        </p:txBody>
      </p:sp>
      <p:sp>
        <p:nvSpPr>
          <p:cNvPr id="4" name="Chỗ dành sẵn cho Số hiệu Bản chiếu 3"/>
          <p:cNvSpPr>
            <a:spLocks noGrp="1"/>
          </p:cNvSpPr>
          <p:nvPr>
            <p:ph type="sldNum" sz="quarter" idx="5"/>
          </p:nvPr>
        </p:nvSpPr>
        <p:spPr/>
        <p:txBody>
          <a:bodyPr/>
          <a:lstStyle/>
          <a:p>
            <a:fld id="{F6231B60-8269-4932-8631-6C9F8109D03B}" type="slidenum">
              <a:rPr lang="en-US" smtClean="0"/>
              <a:t>5</a:t>
            </a:fld>
            <a:endParaRPr lang="en-US"/>
          </a:p>
        </p:txBody>
      </p:sp>
    </p:spTree>
    <p:extLst>
      <p:ext uri="{BB962C8B-B14F-4D97-AF65-F5344CB8AC3E}">
        <p14:creationId xmlns:p14="http://schemas.microsoft.com/office/powerpoint/2010/main" val="7926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Về dữ liệu, chúng tôi sử dụng tập dữ liệu từ </a:t>
            </a:r>
            <a:r>
              <a:rPr lang="vi-VN" dirty="0" err="1"/>
              <a:t>Kaggle</a:t>
            </a:r>
            <a:r>
              <a:rPr lang="vi-VN" dirty="0"/>
              <a:t> với 10.710 ảnh huấn luyện và 1.890 ảnh kiểm tra, bao gồm 15 lớp hành động như </a:t>
            </a:r>
            <a:r>
              <a:rPr lang="vi-VN" dirty="0" err="1"/>
              <a:t>calling</a:t>
            </a:r>
            <a:r>
              <a:rPr lang="vi-VN" dirty="0"/>
              <a:t>, </a:t>
            </a:r>
            <a:r>
              <a:rPr lang="vi-VN" dirty="0" err="1"/>
              <a:t>clapping</a:t>
            </a:r>
            <a:r>
              <a:rPr lang="vi-VN" dirty="0"/>
              <a:t>, </a:t>
            </a:r>
            <a:r>
              <a:rPr lang="vi-VN" dirty="0" err="1"/>
              <a:t>running</a:t>
            </a:r>
            <a:r>
              <a:rPr lang="vi-VN" dirty="0"/>
              <a:t>, </a:t>
            </a:r>
            <a:r>
              <a:rPr lang="vi-VN" dirty="0" err="1"/>
              <a:t>v.v</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F6231B60-8269-4932-8631-6C9F8109D03B}" type="slidenum">
              <a:rPr lang="en-US" smtClean="0"/>
              <a:t>6</a:t>
            </a:fld>
            <a:endParaRPr lang="en-US"/>
          </a:p>
        </p:txBody>
      </p:sp>
    </p:spTree>
    <p:extLst>
      <p:ext uri="{BB962C8B-B14F-4D97-AF65-F5344CB8AC3E}">
        <p14:creationId xmlns:p14="http://schemas.microsoft.com/office/powerpoint/2010/main" val="4177922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buFont typeface="Arial" panose="020B0604020202020204" pitchFamily="34" charset="0"/>
              <a:buChar char="•"/>
            </a:pPr>
            <a:r>
              <a:rPr lang="vi-VN" dirty="0"/>
              <a:t>Quy trình xử lý của </a:t>
            </a:r>
            <a:r>
              <a:rPr lang="vi-VN" dirty="0" err="1"/>
              <a:t>ViT</a:t>
            </a:r>
            <a:r>
              <a:rPr lang="vi-VN" dirty="0"/>
              <a:t> trong dự án của chúng tôi bao gồm: Đầu tiên, ảnh được chia thành </a:t>
            </a:r>
            <a:r>
              <a:rPr lang="vi-VN" dirty="0" err="1"/>
              <a:t>patch</a:t>
            </a:r>
            <a:r>
              <a:rPr lang="vi-VN" dirty="0"/>
              <a:t> và thêm </a:t>
            </a:r>
            <a:r>
              <a:rPr lang="vi-VN" b="1" dirty="0" err="1"/>
              <a:t>CLS</a:t>
            </a:r>
            <a:r>
              <a:rPr lang="vi-VN" b="1" dirty="0"/>
              <a:t> </a:t>
            </a:r>
            <a:r>
              <a:rPr lang="vi-VN" b="1" dirty="0" err="1"/>
              <a:t>token</a:t>
            </a:r>
            <a:r>
              <a:rPr lang="vi-VN" dirty="0"/>
              <a:t>.</a:t>
            </a:r>
          </a:p>
          <a:p>
            <a:pPr>
              <a:buFont typeface="Arial" panose="020B0604020202020204" pitchFamily="34" charset="0"/>
              <a:buChar char="•"/>
            </a:pPr>
            <a:r>
              <a:rPr lang="vi-VN" dirty="0"/>
              <a:t>Sau đó, dữ liệu được đưa qua 12 tầng </a:t>
            </a:r>
            <a:r>
              <a:rPr lang="vi-VN" dirty="0" err="1"/>
              <a:t>Transformer</a:t>
            </a:r>
            <a:r>
              <a:rPr lang="vi-VN" dirty="0"/>
              <a:t> </a:t>
            </a:r>
            <a:r>
              <a:rPr lang="vi-VN" dirty="0" err="1"/>
              <a:t>Encoder</a:t>
            </a:r>
            <a:r>
              <a:rPr lang="vi-VN" dirty="0"/>
              <a:t>, bao gồm cơ chế </a:t>
            </a:r>
            <a:r>
              <a:rPr lang="vi-VN" b="1" dirty="0" err="1"/>
              <a:t>self-attention</a:t>
            </a:r>
            <a:r>
              <a:rPr lang="vi-VN" dirty="0"/>
              <a:t> để trích xuất đặc trưng toàn cục.</a:t>
            </a:r>
          </a:p>
          <a:p>
            <a:pPr>
              <a:buFont typeface="Arial" panose="020B0604020202020204" pitchFamily="34" charset="0"/>
              <a:buChar char="•"/>
            </a:pPr>
            <a:r>
              <a:rPr lang="vi-VN" dirty="0"/>
              <a:t>Cuối cùng, </a:t>
            </a:r>
            <a:r>
              <a:rPr lang="vi-VN" dirty="0" err="1"/>
              <a:t>CLS</a:t>
            </a:r>
            <a:r>
              <a:rPr lang="vi-VN" dirty="0"/>
              <a:t> </a:t>
            </a:r>
            <a:r>
              <a:rPr lang="vi-VN" dirty="0" err="1"/>
              <a:t>token</a:t>
            </a:r>
            <a:r>
              <a:rPr lang="vi-VN" dirty="0"/>
              <a:t> được sử dụng để phân loại hành động thông qua một lớp tuyến tính và </a:t>
            </a:r>
            <a:r>
              <a:rPr lang="vi-VN" dirty="0" err="1"/>
              <a:t>softmax</a:t>
            </a:r>
            <a:r>
              <a:rPr lang="vi-VN" dirty="0"/>
              <a:t>.</a:t>
            </a:r>
          </a:p>
          <a:p>
            <a:pPr>
              <a:buFont typeface="Arial" panose="020B0604020202020204" pitchFamily="34" charset="0"/>
              <a:buChar char="•"/>
            </a:pPr>
            <a:r>
              <a:rPr lang="vi-VN" dirty="0"/>
              <a:t>Mô hình được tích hợp với </a:t>
            </a:r>
            <a:r>
              <a:rPr lang="vi-VN" dirty="0" err="1"/>
              <a:t>Flask</a:t>
            </a:r>
            <a:r>
              <a:rPr lang="vi-VN" dirty="0"/>
              <a:t> để xử lý thời gian thực từ </a:t>
            </a:r>
            <a:r>
              <a:rPr lang="vi-VN" dirty="0" err="1"/>
              <a:t>webcam</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F6231B60-8269-4932-8631-6C9F8109D03B}" type="slidenum">
              <a:rPr lang="en-US" smtClean="0"/>
              <a:t>7</a:t>
            </a:fld>
            <a:endParaRPr lang="en-US"/>
          </a:p>
        </p:txBody>
      </p:sp>
    </p:spTree>
    <p:extLst>
      <p:ext uri="{BB962C8B-B14F-4D97-AF65-F5344CB8AC3E}">
        <p14:creationId xmlns:p14="http://schemas.microsoft.com/office/powerpoint/2010/main" val="228923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buFont typeface="Arial" panose="020B0604020202020204" pitchFamily="34" charset="0"/>
              <a:buChar char="•"/>
            </a:pPr>
            <a:r>
              <a:rPr lang="vi-VN" dirty="0"/>
              <a:t>Chúng tôi đã thử nghiệm 3 mô hình: </a:t>
            </a:r>
            <a:endParaRPr lang="en-US" dirty="0"/>
          </a:p>
          <a:p>
            <a:pPr>
              <a:buFont typeface="Arial" panose="020B0604020202020204" pitchFamily="34" charset="0"/>
              <a:buChar char="•"/>
            </a:pPr>
            <a:r>
              <a:rPr lang="vi-VN" b="1" dirty="0" err="1"/>
              <a:t>Model</a:t>
            </a:r>
            <a:r>
              <a:rPr lang="vi-VN" b="1" dirty="0"/>
              <a:t> 1</a:t>
            </a:r>
            <a:r>
              <a:rPr lang="vi-VN" dirty="0"/>
              <a:t>: Độ chính xác 82.17%, ổn định, phù hợp triển khai nhưng cần tối ưu tốc độ.</a:t>
            </a:r>
          </a:p>
          <a:p>
            <a:pPr>
              <a:buFont typeface="Arial" panose="020B0604020202020204" pitchFamily="34" charset="0"/>
              <a:buChar char="•"/>
            </a:pPr>
            <a:r>
              <a:rPr lang="vi-VN" b="1" dirty="0" err="1"/>
              <a:t>Model</a:t>
            </a:r>
            <a:r>
              <a:rPr lang="vi-VN" b="1" dirty="0"/>
              <a:t> 2</a:t>
            </a:r>
            <a:r>
              <a:rPr lang="vi-VN" dirty="0"/>
              <a:t>: Hiệu suất cao nhất với độ chính xác 87.99%, là lựa chọn tối ưu.</a:t>
            </a:r>
          </a:p>
          <a:p>
            <a:pPr>
              <a:buFont typeface="Arial" panose="020B0604020202020204" pitchFamily="34" charset="0"/>
              <a:buChar char="•"/>
            </a:pPr>
            <a:r>
              <a:rPr lang="vi-VN" b="1" dirty="0" err="1"/>
              <a:t>Model</a:t>
            </a:r>
            <a:r>
              <a:rPr lang="vi-VN" b="1" dirty="0"/>
              <a:t> 3</a:t>
            </a:r>
            <a:r>
              <a:rPr lang="vi-VN" dirty="0"/>
              <a:t>: Độ chính xác 74.97%, cần cải thiện thêm vì còn nhiều lỗi nhầm lẫn.</a:t>
            </a:r>
          </a:p>
          <a:p>
            <a:endParaRPr lang="en-US" dirty="0"/>
          </a:p>
        </p:txBody>
      </p:sp>
      <p:sp>
        <p:nvSpPr>
          <p:cNvPr id="4" name="Chỗ dành sẵn cho Số hiệu Bản chiếu 3"/>
          <p:cNvSpPr>
            <a:spLocks noGrp="1"/>
          </p:cNvSpPr>
          <p:nvPr>
            <p:ph type="sldNum" sz="quarter" idx="5"/>
          </p:nvPr>
        </p:nvSpPr>
        <p:spPr/>
        <p:txBody>
          <a:bodyPr/>
          <a:lstStyle/>
          <a:p>
            <a:fld id="{F6231B60-8269-4932-8631-6C9F8109D03B}" type="slidenum">
              <a:rPr lang="en-US" smtClean="0"/>
              <a:t>8</a:t>
            </a:fld>
            <a:endParaRPr lang="en-US"/>
          </a:p>
        </p:txBody>
      </p:sp>
    </p:spTree>
    <p:extLst>
      <p:ext uri="{BB962C8B-B14F-4D97-AF65-F5344CB8AC3E}">
        <p14:creationId xmlns:p14="http://schemas.microsoft.com/office/powerpoint/2010/main" val="197526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Về</a:t>
            </a:r>
            <a:r>
              <a:rPr lang="en-US" dirty="0"/>
              <a:t> </a:t>
            </a:r>
            <a:r>
              <a:rPr lang="en-US" dirty="0" err="1"/>
              <a:t>triển</a:t>
            </a:r>
            <a:r>
              <a:rPr lang="en-US" dirty="0"/>
              <a:t> </a:t>
            </a:r>
            <a:r>
              <a:rPr lang="en-US" dirty="0" err="1"/>
              <a:t>khai</a:t>
            </a:r>
            <a:r>
              <a:rPr lang="en-US" dirty="0"/>
              <a:t>, </a:t>
            </a:r>
            <a:r>
              <a:rPr lang="en-US" dirty="0" err="1"/>
              <a:t>chúng</a:t>
            </a:r>
            <a:r>
              <a:rPr lang="en-US" dirty="0"/>
              <a:t> </a:t>
            </a:r>
            <a:r>
              <a:rPr lang="en-US" dirty="0" err="1"/>
              <a:t>tôi</a:t>
            </a:r>
            <a:r>
              <a:rPr lang="en-US" dirty="0"/>
              <a:t> </a:t>
            </a:r>
            <a:r>
              <a:rPr lang="en-US" dirty="0" err="1"/>
              <a:t>xây</a:t>
            </a:r>
            <a:r>
              <a:rPr lang="en-US" dirty="0"/>
              <a:t> </a:t>
            </a:r>
            <a:r>
              <a:rPr lang="en-US" dirty="0" err="1"/>
              <a:t>dựng</a:t>
            </a:r>
            <a:r>
              <a:rPr lang="en-US" dirty="0"/>
              <a:t> </a:t>
            </a:r>
            <a:r>
              <a:rPr lang="en-US" dirty="0" err="1"/>
              <a:t>một</a:t>
            </a:r>
            <a:r>
              <a:rPr lang="en-US" dirty="0"/>
              <a:t> </a:t>
            </a:r>
            <a:r>
              <a:rPr lang="en-US" dirty="0" err="1"/>
              <a:t>ứng</a:t>
            </a:r>
            <a:r>
              <a:rPr lang="en-US" dirty="0"/>
              <a:t> </a:t>
            </a:r>
            <a:r>
              <a:rPr lang="en-US" dirty="0" err="1"/>
              <a:t>dụng</a:t>
            </a:r>
            <a:r>
              <a:rPr lang="en-US" dirty="0"/>
              <a:t> web </a:t>
            </a:r>
            <a:r>
              <a:rPr lang="en-US" dirty="0" err="1"/>
              <a:t>sử</a:t>
            </a:r>
            <a:r>
              <a:rPr lang="en-US" dirty="0"/>
              <a:t> </a:t>
            </a:r>
            <a:r>
              <a:rPr lang="en-US" dirty="0" err="1"/>
              <a:t>dụng</a:t>
            </a:r>
            <a:r>
              <a:rPr lang="en-US" dirty="0"/>
              <a:t> framework Flask </a:t>
            </a:r>
            <a:r>
              <a:rPr lang="en-US" dirty="0" err="1"/>
              <a:t>với</a:t>
            </a:r>
            <a:r>
              <a:rPr lang="en-US" dirty="0"/>
              <a:t> 2 </a:t>
            </a:r>
            <a:r>
              <a:rPr lang="en-US" dirty="0" err="1"/>
              <a:t>chế</a:t>
            </a:r>
            <a:r>
              <a:rPr lang="en-US" dirty="0"/>
              <a:t> </a:t>
            </a:r>
            <a:r>
              <a:rPr lang="en-US" dirty="0" err="1"/>
              <a:t>độ</a:t>
            </a:r>
            <a:r>
              <a:rPr lang="en-US" dirty="0"/>
              <a:t> </a:t>
            </a:r>
            <a:r>
              <a:rPr lang="en-US" dirty="0" err="1"/>
              <a:t>hoạt</a:t>
            </a:r>
            <a:r>
              <a:rPr lang="en-US" dirty="0"/>
              <a:t> </a:t>
            </a:r>
            <a:r>
              <a:rPr lang="en-US" dirty="0" err="1"/>
              <a:t>động</a:t>
            </a:r>
            <a:r>
              <a:rPr lang="en-US" dirty="0"/>
              <a:t>. </a:t>
            </a:r>
            <a:r>
              <a:rPr lang="en-US" dirty="0" err="1"/>
              <a:t>Ứng</a:t>
            </a:r>
            <a:r>
              <a:rPr lang="en-US" dirty="0"/>
              <a:t> </a:t>
            </a:r>
            <a:r>
              <a:rPr lang="en-US" dirty="0" err="1"/>
              <a:t>dụng</a:t>
            </a:r>
            <a:r>
              <a:rPr lang="en-US" dirty="0"/>
              <a:t> </a:t>
            </a:r>
            <a:r>
              <a:rPr lang="en-US" dirty="0" err="1"/>
              <a:t>nhận</a:t>
            </a:r>
            <a:r>
              <a:rPr lang="en-US" dirty="0"/>
              <a:t> </a:t>
            </a:r>
            <a:r>
              <a:rPr lang="en-US" dirty="0" err="1"/>
              <a:t>khung</a:t>
            </a:r>
            <a:r>
              <a:rPr lang="en-US" dirty="0"/>
              <a:t> </a:t>
            </a:r>
            <a:r>
              <a:rPr lang="en-US" dirty="0" err="1"/>
              <a:t>hình</a:t>
            </a:r>
            <a:r>
              <a:rPr lang="en-US" dirty="0"/>
              <a:t> </a:t>
            </a:r>
            <a:r>
              <a:rPr lang="en-US" dirty="0" err="1"/>
              <a:t>từ</a:t>
            </a:r>
            <a:r>
              <a:rPr lang="en-US" dirty="0"/>
              <a:t> webcam, </a:t>
            </a:r>
            <a:r>
              <a:rPr lang="en-US" dirty="0" err="1"/>
              <a:t>xử</a:t>
            </a:r>
            <a:r>
              <a:rPr lang="en-US" dirty="0"/>
              <a:t> </a:t>
            </a:r>
            <a:r>
              <a:rPr lang="en-US" dirty="0" err="1"/>
              <a:t>lý</a:t>
            </a:r>
            <a:r>
              <a:rPr lang="en-US" dirty="0"/>
              <a:t> qua Vision Transformer </a:t>
            </a:r>
            <a:r>
              <a:rPr lang="en-US" dirty="0" err="1"/>
              <a:t>để</a:t>
            </a:r>
            <a:r>
              <a:rPr lang="en-US" dirty="0"/>
              <a:t> </a:t>
            </a:r>
            <a:r>
              <a:rPr lang="en-US" dirty="0" err="1"/>
              <a:t>phân</a:t>
            </a:r>
            <a:r>
              <a:rPr lang="en-US" dirty="0"/>
              <a:t> </a:t>
            </a:r>
            <a:r>
              <a:rPr lang="en-US" dirty="0" err="1"/>
              <a:t>loại</a:t>
            </a:r>
            <a:r>
              <a:rPr lang="en-US" dirty="0"/>
              <a:t> </a:t>
            </a:r>
            <a:r>
              <a:rPr lang="en-US" dirty="0" err="1"/>
              <a:t>hành</a:t>
            </a:r>
            <a:r>
              <a:rPr lang="en-US" dirty="0"/>
              <a:t> </a:t>
            </a:r>
            <a:r>
              <a:rPr lang="en-US" dirty="0" err="1"/>
              <a:t>động</a:t>
            </a:r>
            <a:r>
              <a:rPr lang="en-US" dirty="0"/>
              <a:t> </a:t>
            </a:r>
            <a:r>
              <a:rPr lang="en-US" dirty="0" err="1"/>
              <a:t>từng</a:t>
            </a:r>
            <a:r>
              <a:rPr lang="en-US" dirty="0"/>
              <a:t> </a:t>
            </a:r>
            <a:r>
              <a:rPr lang="en-US" dirty="0" err="1"/>
              <a:t>khung</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kết</a:t>
            </a:r>
            <a:r>
              <a:rPr lang="en-US" dirty="0"/>
              <a:t> </a:t>
            </a:r>
            <a:r>
              <a:rPr lang="en-US" dirty="0" err="1"/>
              <a:t>quả</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a:t>
            </a:r>
          </a:p>
          <a:p>
            <a:endParaRPr lang="en-US" dirty="0"/>
          </a:p>
        </p:txBody>
      </p:sp>
      <p:sp>
        <p:nvSpPr>
          <p:cNvPr id="4" name="Chỗ dành sẵn cho Số hiệu Bản chiếu 3"/>
          <p:cNvSpPr>
            <a:spLocks noGrp="1"/>
          </p:cNvSpPr>
          <p:nvPr>
            <p:ph type="sldNum" sz="quarter" idx="5"/>
          </p:nvPr>
        </p:nvSpPr>
        <p:spPr/>
        <p:txBody>
          <a:bodyPr/>
          <a:lstStyle/>
          <a:p>
            <a:fld id="{F6231B60-8269-4932-8631-6C9F8109D03B}" type="slidenum">
              <a:rPr lang="en-US" smtClean="0"/>
              <a:t>10</a:t>
            </a:fld>
            <a:endParaRPr lang="en-US"/>
          </a:p>
        </p:txBody>
      </p:sp>
    </p:spTree>
    <p:extLst>
      <p:ext uri="{BB962C8B-B14F-4D97-AF65-F5344CB8AC3E}">
        <p14:creationId xmlns:p14="http://schemas.microsoft.com/office/powerpoint/2010/main" val="4003533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1.png"/><Relationship Id="rId1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43.png"/><Relationship Id="rId5" Type="http://schemas.openxmlformats.org/officeDocument/2006/relationships/image" Target="../media/image39.png"/><Relationship Id="rId15" Type="http://schemas.openxmlformats.org/officeDocument/2006/relationships/image" Target="../media/image19.png"/><Relationship Id="rId10" Type="http://schemas.openxmlformats.org/officeDocument/2006/relationships/image" Target="../media/image42.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gif"/><Relationship Id="rId5" Type="http://schemas.openxmlformats.org/officeDocument/2006/relationships/image" Target="../media/image7.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10219">
                <a:alpha val="100000"/>
              </a:srgbClr>
            </a:gs>
            <a:gs pos="50000">
              <a:srgbClr val="000224">
                <a:alpha val="100000"/>
              </a:srgbClr>
            </a:gs>
            <a:gs pos="100000">
              <a:srgbClr val="0496BE">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96500">
            <a:off x="10876282" y="1961906"/>
            <a:ext cx="8877067" cy="7545507"/>
          </a:xfrm>
          <a:custGeom>
            <a:avLst/>
            <a:gdLst/>
            <a:ahLst/>
            <a:cxnLst/>
            <a:rect l="l" t="t" r="r" b="b"/>
            <a:pathLst>
              <a:path w="8877067" h="7545507">
                <a:moveTo>
                  <a:pt x="0" y="0"/>
                </a:moveTo>
                <a:lnTo>
                  <a:pt x="8877067" y="0"/>
                </a:lnTo>
                <a:lnTo>
                  <a:pt x="8877067" y="7545507"/>
                </a:lnTo>
                <a:lnTo>
                  <a:pt x="0" y="7545507"/>
                </a:lnTo>
                <a:lnTo>
                  <a:pt x="0" y="0"/>
                </a:lnTo>
                <a:close/>
              </a:path>
            </a:pathLst>
          </a:custGeom>
          <a:blipFill>
            <a:blip r:embed="rId5"/>
            <a:stretch>
              <a:fillRect/>
            </a:stretch>
          </a:blipFill>
        </p:spPr>
        <p:txBody>
          <a:bodyPr/>
          <a:lstStyle/>
          <a:p>
            <a:endParaRPr lang="en-US"/>
          </a:p>
        </p:txBody>
      </p:sp>
      <p:sp>
        <p:nvSpPr>
          <p:cNvPr id="4" name="TextBox 4"/>
          <p:cNvSpPr txBox="1"/>
          <p:nvPr/>
        </p:nvSpPr>
        <p:spPr>
          <a:xfrm>
            <a:off x="665479" y="6252906"/>
            <a:ext cx="8492722" cy="2521972"/>
          </a:xfrm>
          <a:prstGeom prst="rect">
            <a:avLst/>
          </a:prstGeom>
        </p:spPr>
        <p:txBody>
          <a:bodyPr lIns="0" tIns="0" rIns="0" bIns="0" rtlCol="0" anchor="t">
            <a:spAutoFit/>
          </a:bodyPr>
          <a:lstStyle/>
          <a:p>
            <a:pPr algn="l">
              <a:lnSpc>
                <a:spcPts val="6762"/>
              </a:lnSpc>
              <a:spcBef>
                <a:spcPct val="0"/>
              </a:spcBef>
            </a:pPr>
            <a:r>
              <a:rPr lang="en-US" sz="4830" dirty="0">
                <a:solidFill>
                  <a:srgbClr val="FFFFFF"/>
                </a:solidFill>
                <a:latin typeface="Tomorrow"/>
              </a:rPr>
              <a:t>Le Thi Hoang Bac</a:t>
            </a:r>
          </a:p>
          <a:p>
            <a:pPr algn="l">
              <a:lnSpc>
                <a:spcPts val="6762"/>
              </a:lnSpc>
              <a:spcBef>
                <a:spcPct val="0"/>
              </a:spcBef>
            </a:pPr>
            <a:r>
              <a:rPr lang="en-US" sz="4830" dirty="0">
                <a:solidFill>
                  <a:srgbClr val="FFFFFF"/>
                </a:solidFill>
                <a:latin typeface="Tomorrow"/>
              </a:rPr>
              <a:t>Nguyen Thi Lan Huong</a:t>
            </a:r>
          </a:p>
          <a:p>
            <a:pPr algn="l">
              <a:lnSpc>
                <a:spcPts val="6762"/>
              </a:lnSpc>
              <a:spcBef>
                <a:spcPct val="0"/>
              </a:spcBef>
            </a:pPr>
            <a:r>
              <a:rPr lang="en-US" sz="4830" dirty="0">
                <a:solidFill>
                  <a:srgbClr val="FFFFFF"/>
                </a:solidFill>
                <a:latin typeface="Tomorrow"/>
              </a:rPr>
              <a:t>Pham Thanh Binh </a:t>
            </a:r>
          </a:p>
        </p:txBody>
      </p:sp>
      <p:sp>
        <p:nvSpPr>
          <p:cNvPr id="5" name="TextBox 5"/>
          <p:cNvSpPr txBox="1"/>
          <p:nvPr/>
        </p:nvSpPr>
        <p:spPr>
          <a:xfrm>
            <a:off x="847088" y="1361312"/>
            <a:ext cx="16593821" cy="3487814"/>
          </a:xfrm>
          <a:prstGeom prst="rect">
            <a:avLst/>
          </a:prstGeom>
        </p:spPr>
        <p:txBody>
          <a:bodyPr lIns="0" tIns="0" rIns="0" bIns="0" rtlCol="0" anchor="t">
            <a:spAutoFit/>
          </a:bodyPr>
          <a:lstStyle/>
          <a:p>
            <a:pPr algn="l">
              <a:lnSpc>
                <a:spcPts val="9432"/>
              </a:lnSpc>
            </a:pPr>
            <a:r>
              <a:rPr lang="en-US" sz="6737" dirty="0">
                <a:solidFill>
                  <a:srgbClr val="FFFFFF"/>
                </a:solidFill>
                <a:latin typeface="HK Modular"/>
              </a:rPr>
              <a:t>Action detection </a:t>
            </a:r>
          </a:p>
          <a:p>
            <a:pPr algn="l">
              <a:lnSpc>
                <a:spcPts val="9432"/>
              </a:lnSpc>
            </a:pPr>
            <a:r>
              <a:rPr lang="en-US" sz="6737" dirty="0">
                <a:solidFill>
                  <a:srgbClr val="FFFFFF"/>
                </a:solidFill>
                <a:latin typeface="HK Modular"/>
              </a:rPr>
              <a:t>using </a:t>
            </a:r>
          </a:p>
          <a:p>
            <a:pPr algn="l">
              <a:lnSpc>
                <a:spcPts val="9432"/>
              </a:lnSpc>
            </a:pPr>
            <a:r>
              <a:rPr lang="en-US" sz="6737" dirty="0">
                <a:solidFill>
                  <a:srgbClr val="FFFFFF"/>
                </a:solidFill>
                <a:latin typeface="HK Modular"/>
              </a:rPr>
              <a:t>transformers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250"/>
                                        <p:tgtEl>
                                          <p:spTgt spid="5"/>
                                        </p:tgtEl>
                                      </p:cBhvr>
                                    </p:animEffect>
                                  </p:childTnLst>
                                </p:cTn>
                              </p:par>
                            </p:childTnLst>
                          </p:cTn>
                        </p:par>
                        <p:par>
                          <p:cTn id="8" fill="hold">
                            <p:stCondLst>
                              <p:cond delay="25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250"/>
                                        <p:tgtEl>
                                          <p:spTgt spid="3"/>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966732"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3588634"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144000"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14699366" y="-687253"/>
            <a:ext cx="5555366" cy="5506757"/>
          </a:xfrm>
          <a:custGeom>
            <a:avLst/>
            <a:gdLst/>
            <a:ahLst/>
            <a:cxnLst/>
            <a:rect l="l" t="t" r="r" b="b"/>
            <a:pathLst>
              <a:path w="5555366" h="5506757">
                <a:moveTo>
                  <a:pt x="0" y="0"/>
                </a:moveTo>
                <a:lnTo>
                  <a:pt x="5555366" y="0"/>
                </a:lnTo>
                <a:lnTo>
                  <a:pt x="5555366" y="5506757"/>
                </a:lnTo>
                <a:lnTo>
                  <a:pt x="0" y="5506757"/>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grpSp>
        <p:nvGrpSpPr>
          <p:cNvPr id="10" name="Group 10"/>
          <p:cNvGrpSpPr/>
          <p:nvPr/>
        </p:nvGrpSpPr>
        <p:grpSpPr>
          <a:xfrm>
            <a:off x="1021921" y="1028700"/>
            <a:ext cx="1037426" cy="1037452"/>
            <a:chOff x="0" y="0"/>
            <a:chExt cx="1383234" cy="1383269"/>
          </a:xfrm>
        </p:grpSpPr>
        <p:sp>
          <p:nvSpPr>
            <p:cNvPr id="11" name="Freeform 11"/>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5"/>
              <a:stretch>
                <a:fillRect l="-1" r="-1"/>
              </a:stretch>
            </a:blipFill>
          </p:spPr>
          <p:txBody>
            <a:bodyPr/>
            <a:lstStyle/>
            <a:p>
              <a:endParaRPr lang="en-US"/>
            </a:p>
          </p:txBody>
        </p:sp>
        <p:sp>
          <p:nvSpPr>
            <p:cNvPr id="12" name="TextBox 12"/>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dirty="0">
                  <a:solidFill>
                    <a:srgbClr val="FFFFFF"/>
                  </a:solidFill>
                  <a:latin typeface="HK Modular"/>
                </a:rPr>
                <a:t>4</a:t>
              </a:r>
            </a:p>
          </p:txBody>
        </p:sp>
      </p:grpSp>
      <p:sp>
        <p:nvSpPr>
          <p:cNvPr id="14" name="TextBox 14"/>
          <p:cNvSpPr txBox="1"/>
          <p:nvPr/>
        </p:nvSpPr>
        <p:spPr>
          <a:xfrm>
            <a:off x="2254557" y="1141533"/>
            <a:ext cx="15004743" cy="664606"/>
          </a:xfrm>
          <a:prstGeom prst="rect">
            <a:avLst/>
          </a:prstGeom>
        </p:spPr>
        <p:txBody>
          <a:bodyPr lIns="0" tIns="0" rIns="0" bIns="0" rtlCol="0" anchor="t">
            <a:spAutoFit/>
          </a:bodyPr>
          <a:lstStyle/>
          <a:p>
            <a:pPr marL="0" lvl="0" indent="0" algn="l">
              <a:lnSpc>
                <a:spcPts val="5829"/>
              </a:lnSpc>
              <a:spcBef>
                <a:spcPct val="0"/>
              </a:spcBef>
            </a:pPr>
            <a:r>
              <a:rPr lang="en-US" sz="4163" dirty="0">
                <a:solidFill>
                  <a:srgbClr val="FFFFFF"/>
                </a:solidFill>
                <a:latin typeface="HK Modular"/>
              </a:rPr>
              <a:t> Web Application Deployment</a:t>
            </a:r>
          </a:p>
        </p:txBody>
      </p:sp>
      <p:sp>
        <p:nvSpPr>
          <p:cNvPr id="19" name="Freeform 19"/>
          <p:cNvSpPr/>
          <p:nvPr/>
        </p:nvSpPr>
        <p:spPr>
          <a:xfrm>
            <a:off x="810785" y="2776456"/>
            <a:ext cx="2777849" cy="2691041"/>
          </a:xfrm>
          <a:custGeom>
            <a:avLst/>
            <a:gdLst/>
            <a:ahLst/>
            <a:cxnLst/>
            <a:rect l="l" t="t" r="r" b="b"/>
            <a:pathLst>
              <a:path w="2777849" h="2691041">
                <a:moveTo>
                  <a:pt x="0" y="0"/>
                </a:moveTo>
                <a:lnTo>
                  <a:pt x="2777848" y="0"/>
                </a:lnTo>
                <a:lnTo>
                  <a:pt x="2777848" y="2691041"/>
                </a:lnTo>
                <a:lnTo>
                  <a:pt x="0" y="2691041"/>
                </a:lnTo>
                <a:lnTo>
                  <a:pt x="0" y="0"/>
                </a:lnTo>
                <a:close/>
              </a:path>
            </a:pathLst>
          </a:custGeom>
          <a:blipFill>
            <a:blip r:embed="rId6"/>
            <a:stretch>
              <a:fillRect/>
            </a:stretch>
          </a:blipFill>
        </p:spPr>
        <p:txBody>
          <a:bodyPr/>
          <a:lstStyle/>
          <a:p>
            <a:endParaRPr lang="en-US"/>
          </a:p>
        </p:txBody>
      </p:sp>
      <p:pic>
        <p:nvPicPr>
          <p:cNvPr id="21" name="Hình ảnh 20">
            <a:extLst>
              <a:ext uri="{FF2B5EF4-FFF2-40B4-BE49-F238E27FC236}">
                <a16:creationId xmlns:a16="http://schemas.microsoft.com/office/drawing/2014/main" id="{A7F96D7F-0100-4A73-605D-FB6621689C14}"/>
              </a:ext>
            </a:extLst>
          </p:cNvPr>
          <p:cNvPicPr>
            <a:picLocks noChangeAspect="1"/>
          </p:cNvPicPr>
          <p:nvPr/>
        </p:nvPicPr>
        <p:blipFill>
          <a:blip r:embed="rId7"/>
          <a:srcRect l="4974" t="4485" r="15567" b="14170"/>
          <a:stretch/>
        </p:blipFill>
        <p:spPr>
          <a:xfrm>
            <a:off x="4631692" y="2476500"/>
            <a:ext cx="13164625" cy="7372190"/>
          </a:xfrm>
          <a:prstGeom prst="rect">
            <a:avLst/>
          </a:prstGeom>
        </p:spPr>
      </p:pic>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1739C0B3-D247-6084-4770-6CF7A6B03F8D}"/>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079CBBE3-E6AC-C5A9-5C10-819CDAFFF268}"/>
              </a:ext>
            </a:extLst>
          </p:cNvPr>
          <p:cNvGrpSpPr/>
          <p:nvPr/>
        </p:nvGrpSpPr>
        <p:grpSpPr>
          <a:xfrm>
            <a:off x="1021921" y="1028700"/>
            <a:ext cx="1037426" cy="1037426"/>
            <a:chOff x="0" y="0"/>
            <a:chExt cx="1383234" cy="1383234"/>
          </a:xfrm>
        </p:grpSpPr>
        <p:sp>
          <p:nvSpPr>
            <p:cNvPr id="9" name="Freeform 9">
              <a:extLst>
                <a:ext uri="{FF2B5EF4-FFF2-40B4-BE49-F238E27FC236}">
                  <a16:creationId xmlns:a16="http://schemas.microsoft.com/office/drawing/2014/main" id="{5C027CBC-267B-CC38-A7DE-43AFCEB2B02A}"/>
                </a:ext>
              </a:extLst>
            </p:cNvPr>
            <p:cNvSpPr/>
            <p:nvPr/>
          </p:nvSpPr>
          <p:spPr>
            <a:xfrm>
              <a:off x="0" y="0"/>
              <a:ext cx="1383234" cy="1383234"/>
            </a:xfrm>
            <a:custGeom>
              <a:avLst/>
              <a:gdLst/>
              <a:ahLst/>
              <a:cxnLst/>
              <a:rect l="l" t="t" r="r" b="b"/>
              <a:pathLst>
                <a:path w="1383234" h="1383234">
                  <a:moveTo>
                    <a:pt x="0" y="0"/>
                  </a:moveTo>
                  <a:lnTo>
                    <a:pt x="1383234" y="0"/>
                  </a:lnTo>
                  <a:lnTo>
                    <a:pt x="1383234" y="1383234"/>
                  </a:lnTo>
                  <a:lnTo>
                    <a:pt x="0" y="1383234"/>
                  </a:lnTo>
                  <a:lnTo>
                    <a:pt x="0" y="0"/>
                  </a:lnTo>
                  <a:close/>
                </a:path>
              </a:pathLst>
            </a:custGeom>
            <a:blipFill>
              <a:blip r:embed="rId3"/>
              <a:stretch>
                <a:fillRect/>
              </a:stretch>
            </a:blipFill>
          </p:spPr>
          <p:txBody>
            <a:bodyPr/>
            <a:lstStyle/>
            <a:p>
              <a:endParaRPr lang="en-US"/>
            </a:p>
          </p:txBody>
        </p:sp>
        <p:sp>
          <p:nvSpPr>
            <p:cNvPr id="10" name="TextBox 10">
              <a:extLst>
                <a:ext uri="{FF2B5EF4-FFF2-40B4-BE49-F238E27FC236}">
                  <a16:creationId xmlns:a16="http://schemas.microsoft.com/office/drawing/2014/main" id="{95709905-B2D6-D20A-AC10-BDCF01A031D4}"/>
                </a:ext>
              </a:extLst>
            </p:cNvPr>
            <p:cNvSpPr txBox="1"/>
            <p:nvPr/>
          </p:nvSpPr>
          <p:spPr>
            <a:xfrm>
              <a:off x="433422" y="380811"/>
              <a:ext cx="516391" cy="573987"/>
            </a:xfrm>
            <a:prstGeom prst="rect">
              <a:avLst/>
            </a:prstGeom>
          </p:spPr>
          <p:txBody>
            <a:bodyPr lIns="0" tIns="0" rIns="0" bIns="0" rtlCol="0" anchor="t">
              <a:spAutoFit/>
            </a:bodyPr>
            <a:lstStyle/>
            <a:p>
              <a:pPr marL="0" lvl="0" indent="0" algn="ctr">
                <a:lnSpc>
                  <a:spcPts val="3687"/>
                </a:lnSpc>
                <a:spcBef>
                  <a:spcPct val="0"/>
                </a:spcBef>
              </a:pPr>
              <a:r>
                <a:rPr lang="en-US" sz="2633" dirty="0">
                  <a:solidFill>
                    <a:srgbClr val="FFFFFF"/>
                  </a:solidFill>
                  <a:latin typeface="HK Modular"/>
                </a:rPr>
                <a:t>4</a:t>
              </a:r>
            </a:p>
          </p:txBody>
        </p:sp>
      </p:grpSp>
      <p:grpSp>
        <p:nvGrpSpPr>
          <p:cNvPr id="14" name="Group 14">
            <a:extLst>
              <a:ext uri="{FF2B5EF4-FFF2-40B4-BE49-F238E27FC236}">
                <a16:creationId xmlns:a16="http://schemas.microsoft.com/office/drawing/2014/main" id="{31AF3892-BFD8-C7A1-672D-D56C954028FF}"/>
              </a:ext>
            </a:extLst>
          </p:cNvPr>
          <p:cNvGrpSpPr/>
          <p:nvPr/>
        </p:nvGrpSpPr>
        <p:grpSpPr>
          <a:xfrm>
            <a:off x="762000" y="2781300"/>
            <a:ext cx="7705112" cy="2257692"/>
            <a:chOff x="0" y="0"/>
            <a:chExt cx="10273483" cy="2529845"/>
          </a:xfrm>
        </p:grpSpPr>
        <p:sp>
          <p:nvSpPr>
            <p:cNvPr id="15" name="Freeform 15">
              <a:extLst>
                <a:ext uri="{FF2B5EF4-FFF2-40B4-BE49-F238E27FC236}">
                  <a16:creationId xmlns:a16="http://schemas.microsoft.com/office/drawing/2014/main" id="{32570E17-9F50-6213-28E3-18CB79243085}"/>
                </a:ext>
              </a:extLst>
            </p:cNvPr>
            <p:cNvSpPr/>
            <p:nvPr/>
          </p:nvSpPr>
          <p:spPr>
            <a:xfrm>
              <a:off x="0" y="0"/>
              <a:ext cx="10273483" cy="2529845"/>
            </a:xfrm>
            <a:custGeom>
              <a:avLst/>
              <a:gdLst/>
              <a:ahLst/>
              <a:cxnLst/>
              <a:rect l="l" t="t" r="r" b="b"/>
              <a:pathLst>
                <a:path w="10273483" h="2529845">
                  <a:moveTo>
                    <a:pt x="0" y="0"/>
                  </a:moveTo>
                  <a:lnTo>
                    <a:pt x="10273483" y="0"/>
                  </a:lnTo>
                  <a:lnTo>
                    <a:pt x="10273483" y="2529845"/>
                  </a:lnTo>
                  <a:lnTo>
                    <a:pt x="0" y="25298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6" name="TextBox 16">
              <a:extLst>
                <a:ext uri="{FF2B5EF4-FFF2-40B4-BE49-F238E27FC236}">
                  <a16:creationId xmlns:a16="http://schemas.microsoft.com/office/drawing/2014/main" id="{D18204DE-435A-FDB7-456A-A74C5571D724}"/>
                </a:ext>
              </a:extLst>
            </p:cNvPr>
            <p:cNvSpPr txBox="1"/>
            <p:nvPr/>
          </p:nvSpPr>
          <p:spPr>
            <a:xfrm>
              <a:off x="360941" y="908848"/>
              <a:ext cx="9551602" cy="1128515"/>
            </a:xfrm>
            <a:prstGeom prst="rect">
              <a:avLst/>
            </a:prstGeom>
          </p:spPr>
          <p:txBody>
            <a:bodyPr lIns="0" tIns="0" rIns="0" bIns="0" rtlCol="0" anchor="t">
              <a:spAutoFit/>
            </a:bodyPr>
            <a:lstStyle/>
            <a:p>
              <a:pPr marL="0" lvl="0" indent="0" algn="ctr">
                <a:lnSpc>
                  <a:spcPts val="3312"/>
                </a:lnSpc>
                <a:spcBef>
                  <a:spcPct val="0"/>
                </a:spcBef>
              </a:pPr>
              <a:r>
                <a:rPr lang="en-US" sz="3345" dirty="0">
                  <a:solidFill>
                    <a:srgbClr val="FFFFFF"/>
                  </a:solidFill>
                  <a:latin typeface="Tomorrow"/>
                </a:rPr>
                <a:t>Vision Transformer (</a:t>
              </a:r>
              <a:r>
                <a:rPr lang="en-US" sz="3345" dirty="0" err="1">
                  <a:solidFill>
                    <a:srgbClr val="FFFFFF"/>
                  </a:solidFill>
                  <a:latin typeface="Tomorrow"/>
                </a:rPr>
                <a:t>ViT</a:t>
              </a:r>
              <a:r>
                <a:rPr lang="en-US" sz="3345" dirty="0">
                  <a:solidFill>
                    <a:srgbClr val="FFFFFF"/>
                  </a:solidFill>
                  <a:latin typeface="Tomorrow"/>
                </a:rPr>
                <a:t>) for frame-by-frame action classification.</a:t>
              </a:r>
            </a:p>
          </p:txBody>
        </p:sp>
      </p:grpSp>
      <p:sp>
        <p:nvSpPr>
          <p:cNvPr id="17" name="TextBox 17">
            <a:extLst>
              <a:ext uri="{FF2B5EF4-FFF2-40B4-BE49-F238E27FC236}">
                <a16:creationId xmlns:a16="http://schemas.microsoft.com/office/drawing/2014/main" id="{39812B2E-A719-AFE7-2A47-BC3CDCD48388}"/>
              </a:ext>
            </a:extLst>
          </p:cNvPr>
          <p:cNvSpPr txBox="1"/>
          <p:nvPr/>
        </p:nvSpPr>
        <p:spPr>
          <a:xfrm>
            <a:off x="2254557" y="1141533"/>
            <a:ext cx="15004743" cy="664606"/>
          </a:xfrm>
          <a:prstGeom prst="rect">
            <a:avLst/>
          </a:prstGeom>
        </p:spPr>
        <p:txBody>
          <a:bodyPr lIns="0" tIns="0" rIns="0" bIns="0" rtlCol="0" anchor="t">
            <a:spAutoFit/>
          </a:bodyPr>
          <a:lstStyle/>
          <a:p>
            <a:pPr marL="0" lvl="0" indent="0" algn="l">
              <a:lnSpc>
                <a:spcPts val="5829"/>
              </a:lnSpc>
              <a:spcBef>
                <a:spcPct val="0"/>
              </a:spcBef>
            </a:pPr>
            <a:r>
              <a:rPr lang="en-US" sz="4163" dirty="0">
                <a:solidFill>
                  <a:srgbClr val="FFFFFF"/>
                </a:solidFill>
                <a:latin typeface="HK Modular"/>
              </a:rPr>
              <a:t> Web Application Deployment</a:t>
            </a:r>
          </a:p>
        </p:txBody>
      </p:sp>
      <p:sp>
        <p:nvSpPr>
          <p:cNvPr id="18" name="Freeform 4">
            <a:extLst>
              <a:ext uri="{FF2B5EF4-FFF2-40B4-BE49-F238E27FC236}">
                <a16:creationId xmlns:a16="http://schemas.microsoft.com/office/drawing/2014/main" id="{BB1768AA-C82E-FC32-8478-A725CC6CE720}"/>
              </a:ext>
            </a:extLst>
          </p:cNvPr>
          <p:cNvSpPr/>
          <p:nvPr/>
        </p:nvSpPr>
        <p:spPr>
          <a:xfrm>
            <a:off x="11474879" y="2066126"/>
            <a:ext cx="5791200" cy="7902648"/>
          </a:xfrm>
          <a:custGeom>
            <a:avLst/>
            <a:gdLst/>
            <a:ahLst/>
            <a:cxnLst/>
            <a:rect l="l" t="t" r="r" b="b"/>
            <a:pathLst>
              <a:path w="1479012" h="1831594">
                <a:moveTo>
                  <a:pt x="0" y="0"/>
                </a:moveTo>
                <a:lnTo>
                  <a:pt x="1479012" y="0"/>
                </a:lnTo>
                <a:lnTo>
                  <a:pt x="1479012" y="1831593"/>
                </a:lnTo>
                <a:lnTo>
                  <a:pt x="0" y="1831593"/>
                </a:lnTo>
                <a:lnTo>
                  <a:pt x="0" y="0"/>
                </a:lnTo>
                <a:close/>
              </a:path>
            </a:pathLst>
          </a:custGeom>
          <a:blipFill>
            <a:blip r:embed="rId6"/>
            <a:stretch>
              <a:fillRect/>
            </a:stretch>
          </a:blipFill>
        </p:spPr>
        <p:txBody>
          <a:bodyPr/>
          <a:lstStyle/>
          <a:p>
            <a:endParaRPr lang="en-US"/>
          </a:p>
        </p:txBody>
      </p:sp>
      <p:grpSp>
        <p:nvGrpSpPr>
          <p:cNvPr id="19" name="Group 14">
            <a:extLst>
              <a:ext uri="{FF2B5EF4-FFF2-40B4-BE49-F238E27FC236}">
                <a16:creationId xmlns:a16="http://schemas.microsoft.com/office/drawing/2014/main" id="{A2A2AB9E-27DA-F02F-58CF-3991B6EDCB2E}"/>
              </a:ext>
            </a:extLst>
          </p:cNvPr>
          <p:cNvGrpSpPr/>
          <p:nvPr/>
        </p:nvGrpSpPr>
        <p:grpSpPr>
          <a:xfrm>
            <a:off x="762000" y="5360320"/>
            <a:ext cx="7705112" cy="1897384"/>
            <a:chOff x="0" y="0"/>
            <a:chExt cx="10273483" cy="2529845"/>
          </a:xfrm>
        </p:grpSpPr>
        <p:sp>
          <p:nvSpPr>
            <p:cNvPr id="20" name="Freeform 15">
              <a:extLst>
                <a:ext uri="{FF2B5EF4-FFF2-40B4-BE49-F238E27FC236}">
                  <a16:creationId xmlns:a16="http://schemas.microsoft.com/office/drawing/2014/main" id="{24091ACE-5BFF-A167-70A8-12C374B205A0}"/>
                </a:ext>
              </a:extLst>
            </p:cNvPr>
            <p:cNvSpPr/>
            <p:nvPr/>
          </p:nvSpPr>
          <p:spPr>
            <a:xfrm>
              <a:off x="0" y="0"/>
              <a:ext cx="10273483" cy="2529845"/>
            </a:xfrm>
            <a:custGeom>
              <a:avLst/>
              <a:gdLst/>
              <a:ahLst/>
              <a:cxnLst/>
              <a:rect l="l" t="t" r="r" b="b"/>
              <a:pathLst>
                <a:path w="10273483" h="2529845">
                  <a:moveTo>
                    <a:pt x="0" y="0"/>
                  </a:moveTo>
                  <a:lnTo>
                    <a:pt x="10273483" y="0"/>
                  </a:lnTo>
                  <a:lnTo>
                    <a:pt x="10273483" y="2529845"/>
                  </a:lnTo>
                  <a:lnTo>
                    <a:pt x="0" y="25298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21" name="TextBox 16">
              <a:extLst>
                <a:ext uri="{FF2B5EF4-FFF2-40B4-BE49-F238E27FC236}">
                  <a16:creationId xmlns:a16="http://schemas.microsoft.com/office/drawing/2014/main" id="{0C417CF8-B4D2-DB7C-C767-5FF22C18C8C2}"/>
                </a:ext>
              </a:extLst>
            </p:cNvPr>
            <p:cNvSpPr txBox="1"/>
            <p:nvPr/>
          </p:nvSpPr>
          <p:spPr>
            <a:xfrm>
              <a:off x="360941" y="908848"/>
              <a:ext cx="9551602" cy="564257"/>
            </a:xfrm>
            <a:prstGeom prst="rect">
              <a:avLst/>
            </a:prstGeom>
          </p:spPr>
          <p:txBody>
            <a:bodyPr lIns="0" tIns="0" rIns="0" bIns="0" rtlCol="0" anchor="t">
              <a:spAutoFit/>
            </a:bodyPr>
            <a:lstStyle/>
            <a:p>
              <a:pPr marL="0" lvl="0" indent="0" algn="ctr">
                <a:lnSpc>
                  <a:spcPts val="3312"/>
                </a:lnSpc>
                <a:spcBef>
                  <a:spcPct val="0"/>
                </a:spcBef>
              </a:pPr>
              <a:r>
                <a:rPr lang="en-US" sz="3345" dirty="0" err="1">
                  <a:solidFill>
                    <a:srgbClr val="FFFFFF"/>
                  </a:solidFill>
                  <a:latin typeface="Tomorrow"/>
                </a:rPr>
                <a:t>YOLOv5</a:t>
              </a:r>
              <a:r>
                <a:rPr lang="en-US" sz="3345" dirty="0">
                  <a:solidFill>
                    <a:srgbClr val="FFFFFF"/>
                  </a:solidFill>
                  <a:latin typeface="Tomorrow"/>
                </a:rPr>
                <a:t> for spatial positioning</a:t>
              </a:r>
            </a:p>
          </p:txBody>
        </p:sp>
      </p:grpSp>
      <p:grpSp>
        <p:nvGrpSpPr>
          <p:cNvPr id="22" name="Group 14">
            <a:extLst>
              <a:ext uri="{FF2B5EF4-FFF2-40B4-BE49-F238E27FC236}">
                <a16:creationId xmlns:a16="http://schemas.microsoft.com/office/drawing/2014/main" id="{C111F72F-8064-30F5-1483-DC7B8015ABD1}"/>
              </a:ext>
            </a:extLst>
          </p:cNvPr>
          <p:cNvGrpSpPr/>
          <p:nvPr/>
        </p:nvGrpSpPr>
        <p:grpSpPr>
          <a:xfrm>
            <a:off x="762000" y="7810500"/>
            <a:ext cx="7705112" cy="1897384"/>
            <a:chOff x="0" y="0"/>
            <a:chExt cx="10273483" cy="2529845"/>
          </a:xfrm>
        </p:grpSpPr>
        <p:sp>
          <p:nvSpPr>
            <p:cNvPr id="23" name="Freeform 15">
              <a:extLst>
                <a:ext uri="{FF2B5EF4-FFF2-40B4-BE49-F238E27FC236}">
                  <a16:creationId xmlns:a16="http://schemas.microsoft.com/office/drawing/2014/main" id="{9E5B880C-D4AF-5D25-530E-6AB0CF209770}"/>
                </a:ext>
              </a:extLst>
            </p:cNvPr>
            <p:cNvSpPr/>
            <p:nvPr/>
          </p:nvSpPr>
          <p:spPr>
            <a:xfrm>
              <a:off x="0" y="0"/>
              <a:ext cx="10273483" cy="2529845"/>
            </a:xfrm>
            <a:custGeom>
              <a:avLst/>
              <a:gdLst/>
              <a:ahLst/>
              <a:cxnLst/>
              <a:rect l="l" t="t" r="r" b="b"/>
              <a:pathLst>
                <a:path w="10273483" h="2529845">
                  <a:moveTo>
                    <a:pt x="0" y="0"/>
                  </a:moveTo>
                  <a:lnTo>
                    <a:pt x="10273483" y="0"/>
                  </a:lnTo>
                  <a:lnTo>
                    <a:pt x="10273483" y="2529845"/>
                  </a:lnTo>
                  <a:lnTo>
                    <a:pt x="0" y="25298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24" name="TextBox 16">
              <a:extLst>
                <a:ext uri="{FF2B5EF4-FFF2-40B4-BE49-F238E27FC236}">
                  <a16:creationId xmlns:a16="http://schemas.microsoft.com/office/drawing/2014/main" id="{DAF89E51-3C1E-793F-FED5-D57AEC7653FF}"/>
                </a:ext>
              </a:extLst>
            </p:cNvPr>
            <p:cNvSpPr txBox="1"/>
            <p:nvPr/>
          </p:nvSpPr>
          <p:spPr>
            <a:xfrm>
              <a:off x="360941" y="908848"/>
              <a:ext cx="9551602" cy="564257"/>
            </a:xfrm>
            <a:prstGeom prst="rect">
              <a:avLst/>
            </a:prstGeom>
          </p:spPr>
          <p:txBody>
            <a:bodyPr lIns="0" tIns="0" rIns="0" bIns="0" rtlCol="0" anchor="t">
              <a:spAutoFit/>
            </a:bodyPr>
            <a:lstStyle/>
            <a:p>
              <a:pPr marL="0" lvl="0" indent="0" algn="ctr">
                <a:lnSpc>
                  <a:spcPts val="3312"/>
                </a:lnSpc>
                <a:spcBef>
                  <a:spcPct val="0"/>
                </a:spcBef>
              </a:pPr>
              <a:r>
                <a:rPr lang="en-US" sz="3345" dirty="0">
                  <a:solidFill>
                    <a:srgbClr val="FFFFFF"/>
                  </a:solidFill>
                  <a:latin typeface="Tomorrow"/>
                </a:rPr>
                <a:t>Heuristic for timing</a:t>
              </a:r>
            </a:p>
          </p:txBody>
        </p:sp>
      </p:grpSp>
    </p:spTree>
    <p:extLst>
      <p:ext uri="{BB962C8B-B14F-4D97-AF65-F5344CB8AC3E}">
        <p14:creationId xmlns:p14="http://schemas.microsoft.com/office/powerpoint/2010/main" val="335723511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599298" y="4687081"/>
            <a:ext cx="7089405" cy="1007197"/>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Testing</a:t>
            </a:r>
          </a:p>
        </p:txBody>
      </p:sp>
      <p:sp>
        <p:nvSpPr>
          <p:cNvPr id="5" name="Freeform 5"/>
          <p:cNvSpPr/>
          <p:nvPr/>
        </p:nvSpPr>
        <p:spPr>
          <a:xfrm>
            <a:off x="-571205" y="4256076"/>
            <a:ext cx="6170503" cy="6304473"/>
          </a:xfrm>
          <a:custGeom>
            <a:avLst/>
            <a:gdLst/>
            <a:ahLst/>
            <a:cxnLst/>
            <a:rect l="l" t="t" r="r" b="b"/>
            <a:pathLst>
              <a:path w="6170503" h="6304473">
                <a:moveTo>
                  <a:pt x="0" y="0"/>
                </a:moveTo>
                <a:lnTo>
                  <a:pt x="6170503" y="0"/>
                </a:lnTo>
                <a:lnTo>
                  <a:pt x="6170503" y="6304472"/>
                </a:lnTo>
                <a:lnTo>
                  <a:pt x="0" y="6304472"/>
                </a:lnTo>
                <a:lnTo>
                  <a:pt x="0" y="0"/>
                </a:lnTo>
                <a:close/>
              </a:path>
            </a:pathLst>
          </a:custGeom>
          <a:blipFill>
            <a:blip r:embed="rId6"/>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06884">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131234" y="-162257"/>
            <a:ext cx="20550468" cy="10611514"/>
          </a:xfrm>
          <a:custGeom>
            <a:avLst/>
            <a:gdLst/>
            <a:ahLst/>
            <a:cxnLst/>
            <a:rect l="l" t="t" r="r" b="b"/>
            <a:pathLst>
              <a:path w="20550468" h="10611514">
                <a:moveTo>
                  <a:pt x="0" y="0"/>
                </a:moveTo>
                <a:lnTo>
                  <a:pt x="20550468" y="0"/>
                </a:lnTo>
                <a:lnTo>
                  <a:pt x="20550468" y="10611514"/>
                </a:lnTo>
                <a:lnTo>
                  <a:pt x="0" y="10611514"/>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4662886" y="630418"/>
            <a:ext cx="8962228" cy="9026164"/>
          </a:xfrm>
          <a:custGeom>
            <a:avLst/>
            <a:gdLst/>
            <a:ahLst/>
            <a:cxnLst/>
            <a:rect l="l" t="t" r="r" b="b"/>
            <a:pathLst>
              <a:path w="8962228" h="9026164">
                <a:moveTo>
                  <a:pt x="0" y="0"/>
                </a:moveTo>
                <a:lnTo>
                  <a:pt x="8962228" y="0"/>
                </a:lnTo>
                <a:lnTo>
                  <a:pt x="8962228" y="9026164"/>
                </a:lnTo>
                <a:lnTo>
                  <a:pt x="0" y="9026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p:cNvSpPr txBox="1"/>
          <p:nvPr/>
        </p:nvSpPr>
        <p:spPr>
          <a:xfrm>
            <a:off x="5599298" y="4578042"/>
            <a:ext cx="7089405" cy="1007197"/>
          </a:xfrm>
          <a:prstGeom prst="rect">
            <a:avLst/>
          </a:prstGeom>
        </p:spPr>
        <p:txBody>
          <a:bodyPr lIns="0" tIns="0" rIns="0" bIns="0" rtlCol="0" anchor="t">
            <a:spAutoFit/>
          </a:bodyPr>
          <a:lstStyle/>
          <a:p>
            <a:pPr marL="0" lvl="0" indent="0" algn="ctr">
              <a:lnSpc>
                <a:spcPts val="8208"/>
              </a:lnSpc>
              <a:spcBef>
                <a:spcPct val="0"/>
              </a:spcBef>
            </a:pPr>
            <a:r>
              <a:rPr lang="en-US" sz="5863">
                <a:solidFill>
                  <a:srgbClr val="FFFFFF"/>
                </a:solidFill>
                <a:latin typeface="HK Modular"/>
              </a:rPr>
              <a:t>Conclusion</a:t>
            </a:r>
          </a:p>
        </p:txBody>
      </p:sp>
      <p:sp>
        <p:nvSpPr>
          <p:cNvPr id="6" name="Freeform 14">
            <a:extLst>
              <a:ext uri="{FF2B5EF4-FFF2-40B4-BE49-F238E27FC236}">
                <a16:creationId xmlns:a16="http://schemas.microsoft.com/office/drawing/2014/main" id="{C539FBA6-0B12-5920-59C2-C8D74DC7FE8F}"/>
              </a:ext>
            </a:extLst>
          </p:cNvPr>
          <p:cNvSpPr/>
          <p:nvPr/>
        </p:nvSpPr>
        <p:spPr>
          <a:xfrm>
            <a:off x="11734800" y="3491446"/>
            <a:ext cx="7543800" cy="6781800"/>
          </a:xfrm>
          <a:custGeom>
            <a:avLst/>
            <a:gdLst/>
            <a:ahLst/>
            <a:cxnLst/>
            <a:rect l="l" t="t" r="r" b="b"/>
            <a:pathLst>
              <a:path w="2154816" h="1831594">
                <a:moveTo>
                  <a:pt x="0" y="0"/>
                </a:moveTo>
                <a:lnTo>
                  <a:pt x="2154816" y="0"/>
                </a:lnTo>
                <a:lnTo>
                  <a:pt x="2154816" y="1831594"/>
                </a:lnTo>
                <a:lnTo>
                  <a:pt x="0" y="1831594"/>
                </a:lnTo>
                <a:lnTo>
                  <a:pt x="0" y="0"/>
                </a:lnTo>
                <a:close/>
              </a:path>
            </a:pathLst>
          </a:custGeom>
          <a:blipFill>
            <a:blip r:embed="rId7"/>
            <a:stretch>
              <a:fillRect/>
            </a:stretch>
          </a:blipFill>
        </p:spPr>
        <p:txBody>
          <a:bodyPr/>
          <a:lstStyle/>
          <a:p>
            <a:endParaRPr lang="en-US"/>
          </a:p>
        </p:txBody>
      </p:sp>
    </p:spTree>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1A0242">
                <a:alpha val="100000"/>
              </a:srgbClr>
            </a:gs>
            <a:gs pos="100000">
              <a:srgbClr val="000000">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99888" y="-42468"/>
            <a:ext cx="20487775" cy="10371936"/>
          </a:xfrm>
          <a:custGeom>
            <a:avLst/>
            <a:gdLst/>
            <a:ahLst/>
            <a:cxnLst/>
            <a:rect l="l" t="t" r="r" b="b"/>
            <a:pathLst>
              <a:path w="20487775" h="10371936">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499426" y="1215498"/>
            <a:ext cx="13289148" cy="864975"/>
          </a:xfrm>
          <a:prstGeom prst="rect">
            <a:avLst/>
          </a:prstGeom>
        </p:spPr>
        <p:txBody>
          <a:bodyPr lIns="0" tIns="0" rIns="0" bIns="0" rtlCol="0" anchor="t">
            <a:spAutoFit/>
          </a:bodyPr>
          <a:lstStyle/>
          <a:p>
            <a:pPr algn="ctr">
              <a:lnSpc>
                <a:spcPts val="6992"/>
              </a:lnSpc>
              <a:spcBef>
                <a:spcPct val="0"/>
              </a:spcBef>
            </a:pPr>
            <a:r>
              <a:rPr lang="en-US" sz="4994">
                <a:solidFill>
                  <a:srgbClr val="FFFFFF"/>
                </a:solidFill>
                <a:latin typeface="HK Modular"/>
              </a:rPr>
              <a:t>THANK YOU FOR WATCHING</a:t>
            </a:r>
          </a:p>
        </p:txBody>
      </p:sp>
      <p:sp>
        <p:nvSpPr>
          <p:cNvPr id="4" name="Freeform 4"/>
          <p:cNvSpPr/>
          <p:nvPr/>
        </p:nvSpPr>
        <p:spPr>
          <a:xfrm>
            <a:off x="14188839" y="2746622"/>
            <a:ext cx="1479012" cy="1831594"/>
          </a:xfrm>
          <a:custGeom>
            <a:avLst/>
            <a:gdLst/>
            <a:ahLst/>
            <a:cxnLst/>
            <a:rect l="l" t="t" r="r" b="b"/>
            <a:pathLst>
              <a:path w="1479012" h="1831594">
                <a:moveTo>
                  <a:pt x="0" y="0"/>
                </a:moveTo>
                <a:lnTo>
                  <a:pt x="1479012" y="0"/>
                </a:lnTo>
                <a:lnTo>
                  <a:pt x="1479012" y="1831593"/>
                </a:lnTo>
                <a:lnTo>
                  <a:pt x="0" y="1831593"/>
                </a:lnTo>
                <a:lnTo>
                  <a:pt x="0" y="0"/>
                </a:lnTo>
                <a:close/>
              </a:path>
            </a:pathLst>
          </a:custGeom>
          <a:blipFill>
            <a:blip r:embed="rId4"/>
            <a:stretch>
              <a:fillRect/>
            </a:stretch>
          </a:blipFill>
        </p:spPr>
        <p:txBody>
          <a:bodyPr/>
          <a:lstStyle/>
          <a:p>
            <a:endParaRPr lang="en-US"/>
          </a:p>
        </p:txBody>
      </p:sp>
      <p:sp>
        <p:nvSpPr>
          <p:cNvPr id="5" name="Freeform 5"/>
          <p:cNvSpPr/>
          <p:nvPr/>
        </p:nvSpPr>
        <p:spPr>
          <a:xfrm>
            <a:off x="11666973" y="2746622"/>
            <a:ext cx="1524802" cy="1831594"/>
          </a:xfrm>
          <a:custGeom>
            <a:avLst/>
            <a:gdLst/>
            <a:ahLst/>
            <a:cxnLst/>
            <a:rect l="l" t="t" r="r" b="b"/>
            <a:pathLst>
              <a:path w="1524802" h="1831594">
                <a:moveTo>
                  <a:pt x="0" y="0"/>
                </a:moveTo>
                <a:lnTo>
                  <a:pt x="1524801" y="0"/>
                </a:lnTo>
                <a:lnTo>
                  <a:pt x="1524801" y="1831593"/>
                </a:lnTo>
                <a:lnTo>
                  <a:pt x="0" y="1831593"/>
                </a:lnTo>
                <a:lnTo>
                  <a:pt x="0" y="0"/>
                </a:lnTo>
                <a:close/>
              </a:path>
            </a:pathLst>
          </a:custGeom>
          <a:blipFill>
            <a:blip r:embed="rId5"/>
            <a:stretch>
              <a:fillRect/>
            </a:stretch>
          </a:blipFill>
        </p:spPr>
        <p:txBody>
          <a:bodyPr/>
          <a:lstStyle/>
          <a:p>
            <a:endParaRPr lang="en-US"/>
          </a:p>
        </p:txBody>
      </p:sp>
      <p:sp>
        <p:nvSpPr>
          <p:cNvPr id="6" name="Freeform 6"/>
          <p:cNvSpPr/>
          <p:nvPr/>
        </p:nvSpPr>
        <p:spPr>
          <a:xfrm>
            <a:off x="8884104" y="2746622"/>
            <a:ext cx="1785804" cy="1831594"/>
          </a:xfrm>
          <a:custGeom>
            <a:avLst/>
            <a:gdLst/>
            <a:ahLst/>
            <a:cxnLst/>
            <a:rect l="l" t="t" r="r" b="b"/>
            <a:pathLst>
              <a:path w="1785804" h="1831594">
                <a:moveTo>
                  <a:pt x="0" y="0"/>
                </a:moveTo>
                <a:lnTo>
                  <a:pt x="1785804" y="0"/>
                </a:lnTo>
                <a:lnTo>
                  <a:pt x="1785804" y="1831593"/>
                </a:lnTo>
                <a:lnTo>
                  <a:pt x="0" y="1831593"/>
                </a:lnTo>
                <a:lnTo>
                  <a:pt x="0" y="0"/>
                </a:lnTo>
                <a:close/>
              </a:path>
            </a:pathLst>
          </a:custGeom>
          <a:blipFill>
            <a:blip r:embed="rId6"/>
            <a:stretch>
              <a:fillRect/>
            </a:stretch>
          </a:blipFill>
        </p:spPr>
        <p:txBody>
          <a:bodyPr/>
          <a:lstStyle/>
          <a:p>
            <a:endParaRPr lang="en-US"/>
          </a:p>
        </p:txBody>
      </p:sp>
      <p:sp>
        <p:nvSpPr>
          <p:cNvPr id="7" name="Freeform 7"/>
          <p:cNvSpPr/>
          <p:nvPr/>
        </p:nvSpPr>
        <p:spPr>
          <a:xfrm>
            <a:off x="5784780" y="2746622"/>
            <a:ext cx="2102260" cy="1831594"/>
          </a:xfrm>
          <a:custGeom>
            <a:avLst/>
            <a:gdLst/>
            <a:ahLst/>
            <a:cxnLst/>
            <a:rect l="l" t="t" r="r" b="b"/>
            <a:pathLst>
              <a:path w="2102260" h="1831594">
                <a:moveTo>
                  <a:pt x="0" y="0"/>
                </a:moveTo>
                <a:lnTo>
                  <a:pt x="2102260" y="0"/>
                </a:lnTo>
                <a:lnTo>
                  <a:pt x="2102260" y="1831593"/>
                </a:lnTo>
                <a:lnTo>
                  <a:pt x="0" y="1831593"/>
                </a:lnTo>
                <a:lnTo>
                  <a:pt x="0" y="0"/>
                </a:lnTo>
                <a:close/>
              </a:path>
            </a:pathLst>
          </a:custGeom>
          <a:blipFill>
            <a:blip r:embed="rId7"/>
            <a:stretch>
              <a:fillRect/>
            </a:stretch>
          </a:blipFill>
        </p:spPr>
        <p:txBody>
          <a:bodyPr/>
          <a:lstStyle/>
          <a:p>
            <a:endParaRPr lang="en-US"/>
          </a:p>
        </p:txBody>
      </p:sp>
      <p:sp>
        <p:nvSpPr>
          <p:cNvPr id="8" name="Freeform 8"/>
          <p:cNvSpPr/>
          <p:nvPr/>
        </p:nvSpPr>
        <p:spPr>
          <a:xfrm>
            <a:off x="2620149" y="2746622"/>
            <a:ext cx="2167566" cy="1831594"/>
          </a:xfrm>
          <a:custGeom>
            <a:avLst/>
            <a:gdLst/>
            <a:ahLst/>
            <a:cxnLst/>
            <a:rect l="l" t="t" r="r" b="b"/>
            <a:pathLst>
              <a:path w="2167566" h="1831594">
                <a:moveTo>
                  <a:pt x="0" y="0"/>
                </a:moveTo>
                <a:lnTo>
                  <a:pt x="2167567" y="0"/>
                </a:lnTo>
                <a:lnTo>
                  <a:pt x="2167567" y="1831593"/>
                </a:lnTo>
                <a:lnTo>
                  <a:pt x="0" y="1831593"/>
                </a:lnTo>
                <a:lnTo>
                  <a:pt x="0" y="0"/>
                </a:lnTo>
                <a:close/>
              </a:path>
            </a:pathLst>
          </a:custGeom>
          <a:blipFill>
            <a:blip r:embed="rId8"/>
            <a:stretch>
              <a:fillRect/>
            </a:stretch>
          </a:blipFill>
        </p:spPr>
        <p:txBody>
          <a:bodyPr/>
          <a:lstStyle/>
          <a:p>
            <a:endParaRPr lang="en-US"/>
          </a:p>
        </p:txBody>
      </p:sp>
      <p:sp>
        <p:nvSpPr>
          <p:cNvPr id="9" name="Freeform 9"/>
          <p:cNvSpPr/>
          <p:nvPr/>
        </p:nvSpPr>
        <p:spPr>
          <a:xfrm>
            <a:off x="13875179" y="7426706"/>
            <a:ext cx="1792672" cy="1831594"/>
          </a:xfrm>
          <a:custGeom>
            <a:avLst/>
            <a:gdLst/>
            <a:ahLst/>
            <a:cxnLst/>
            <a:rect l="l" t="t" r="r" b="b"/>
            <a:pathLst>
              <a:path w="1792672" h="1831594">
                <a:moveTo>
                  <a:pt x="0" y="0"/>
                </a:moveTo>
                <a:lnTo>
                  <a:pt x="1792672" y="0"/>
                </a:lnTo>
                <a:lnTo>
                  <a:pt x="1792672" y="1831594"/>
                </a:lnTo>
                <a:lnTo>
                  <a:pt x="0" y="1831594"/>
                </a:lnTo>
                <a:lnTo>
                  <a:pt x="0" y="0"/>
                </a:lnTo>
                <a:close/>
              </a:path>
            </a:pathLst>
          </a:custGeom>
          <a:blipFill>
            <a:blip r:embed="rId9"/>
            <a:stretch>
              <a:fillRect/>
            </a:stretch>
          </a:blipFill>
        </p:spPr>
        <p:txBody>
          <a:bodyPr/>
          <a:lstStyle/>
          <a:p>
            <a:endParaRPr lang="en-US"/>
          </a:p>
        </p:txBody>
      </p:sp>
      <p:sp>
        <p:nvSpPr>
          <p:cNvPr id="10" name="Freeform 10"/>
          <p:cNvSpPr/>
          <p:nvPr/>
        </p:nvSpPr>
        <p:spPr>
          <a:xfrm>
            <a:off x="11190667" y="7426706"/>
            <a:ext cx="1414906" cy="1831594"/>
          </a:xfrm>
          <a:custGeom>
            <a:avLst/>
            <a:gdLst/>
            <a:ahLst/>
            <a:cxnLst/>
            <a:rect l="l" t="t" r="r" b="b"/>
            <a:pathLst>
              <a:path w="1414906" h="1831594">
                <a:moveTo>
                  <a:pt x="0" y="0"/>
                </a:moveTo>
                <a:lnTo>
                  <a:pt x="1414906" y="0"/>
                </a:lnTo>
                <a:lnTo>
                  <a:pt x="1414906" y="1831594"/>
                </a:lnTo>
                <a:lnTo>
                  <a:pt x="0" y="1831594"/>
                </a:lnTo>
                <a:lnTo>
                  <a:pt x="0" y="0"/>
                </a:lnTo>
                <a:close/>
              </a:path>
            </a:pathLst>
          </a:custGeom>
          <a:blipFill>
            <a:blip r:embed="rId10"/>
            <a:stretch>
              <a:fillRect/>
            </a:stretch>
          </a:blipFill>
        </p:spPr>
        <p:txBody>
          <a:bodyPr/>
          <a:lstStyle/>
          <a:p>
            <a:endParaRPr lang="en-US"/>
          </a:p>
        </p:txBody>
      </p:sp>
      <p:sp>
        <p:nvSpPr>
          <p:cNvPr id="11" name="Freeform 11"/>
          <p:cNvSpPr/>
          <p:nvPr/>
        </p:nvSpPr>
        <p:spPr>
          <a:xfrm>
            <a:off x="8483260" y="7426706"/>
            <a:ext cx="1437801" cy="1831594"/>
          </a:xfrm>
          <a:custGeom>
            <a:avLst/>
            <a:gdLst/>
            <a:ahLst/>
            <a:cxnLst/>
            <a:rect l="l" t="t" r="r" b="b"/>
            <a:pathLst>
              <a:path w="1437801" h="1831594">
                <a:moveTo>
                  <a:pt x="0" y="0"/>
                </a:moveTo>
                <a:lnTo>
                  <a:pt x="1437801" y="0"/>
                </a:lnTo>
                <a:lnTo>
                  <a:pt x="1437801" y="1831594"/>
                </a:lnTo>
                <a:lnTo>
                  <a:pt x="0" y="1831594"/>
                </a:lnTo>
                <a:lnTo>
                  <a:pt x="0" y="0"/>
                </a:lnTo>
                <a:close/>
              </a:path>
            </a:pathLst>
          </a:custGeom>
          <a:blipFill>
            <a:blip r:embed="rId11"/>
            <a:stretch>
              <a:fillRect/>
            </a:stretch>
          </a:blipFill>
        </p:spPr>
        <p:txBody>
          <a:bodyPr/>
          <a:lstStyle/>
          <a:p>
            <a:endParaRPr lang="en-US"/>
          </a:p>
        </p:txBody>
      </p:sp>
      <p:sp>
        <p:nvSpPr>
          <p:cNvPr id="12" name="Freeform 12"/>
          <p:cNvSpPr/>
          <p:nvPr/>
        </p:nvSpPr>
        <p:spPr>
          <a:xfrm>
            <a:off x="5780432" y="7426706"/>
            <a:ext cx="1433222" cy="1831594"/>
          </a:xfrm>
          <a:custGeom>
            <a:avLst/>
            <a:gdLst/>
            <a:ahLst/>
            <a:cxnLst/>
            <a:rect l="l" t="t" r="r" b="b"/>
            <a:pathLst>
              <a:path w="1433222" h="1831594">
                <a:moveTo>
                  <a:pt x="0" y="0"/>
                </a:moveTo>
                <a:lnTo>
                  <a:pt x="1433222" y="0"/>
                </a:lnTo>
                <a:lnTo>
                  <a:pt x="1433222" y="1831594"/>
                </a:lnTo>
                <a:lnTo>
                  <a:pt x="0" y="1831594"/>
                </a:lnTo>
                <a:lnTo>
                  <a:pt x="0" y="0"/>
                </a:lnTo>
                <a:close/>
              </a:path>
            </a:pathLst>
          </a:custGeom>
          <a:blipFill>
            <a:blip r:embed="rId12"/>
            <a:stretch>
              <a:fillRect/>
            </a:stretch>
          </a:blipFill>
        </p:spPr>
        <p:txBody>
          <a:bodyPr/>
          <a:lstStyle/>
          <a:p>
            <a:endParaRPr lang="en-US"/>
          </a:p>
        </p:txBody>
      </p:sp>
      <p:sp>
        <p:nvSpPr>
          <p:cNvPr id="13" name="Freeform 13"/>
          <p:cNvSpPr/>
          <p:nvPr/>
        </p:nvSpPr>
        <p:spPr>
          <a:xfrm>
            <a:off x="2620149" y="7426706"/>
            <a:ext cx="1890677" cy="1831594"/>
          </a:xfrm>
          <a:custGeom>
            <a:avLst/>
            <a:gdLst/>
            <a:ahLst/>
            <a:cxnLst/>
            <a:rect l="l" t="t" r="r" b="b"/>
            <a:pathLst>
              <a:path w="1890677" h="1831594">
                <a:moveTo>
                  <a:pt x="0" y="0"/>
                </a:moveTo>
                <a:lnTo>
                  <a:pt x="1890678" y="0"/>
                </a:lnTo>
                <a:lnTo>
                  <a:pt x="1890678" y="1831594"/>
                </a:lnTo>
                <a:lnTo>
                  <a:pt x="0" y="1831594"/>
                </a:lnTo>
                <a:lnTo>
                  <a:pt x="0" y="0"/>
                </a:lnTo>
                <a:close/>
              </a:path>
            </a:pathLst>
          </a:custGeom>
          <a:blipFill>
            <a:blip r:embed="rId13"/>
            <a:stretch>
              <a:fillRect/>
            </a:stretch>
          </a:blipFill>
        </p:spPr>
        <p:txBody>
          <a:bodyPr/>
          <a:lstStyle/>
          <a:p>
            <a:endParaRPr lang="en-US"/>
          </a:p>
        </p:txBody>
      </p:sp>
      <p:sp>
        <p:nvSpPr>
          <p:cNvPr id="14" name="Freeform 14"/>
          <p:cNvSpPr/>
          <p:nvPr/>
        </p:nvSpPr>
        <p:spPr>
          <a:xfrm>
            <a:off x="13513035" y="5086664"/>
            <a:ext cx="2154816" cy="1831594"/>
          </a:xfrm>
          <a:custGeom>
            <a:avLst/>
            <a:gdLst/>
            <a:ahLst/>
            <a:cxnLst/>
            <a:rect l="l" t="t" r="r" b="b"/>
            <a:pathLst>
              <a:path w="2154816" h="1831594">
                <a:moveTo>
                  <a:pt x="0" y="0"/>
                </a:moveTo>
                <a:lnTo>
                  <a:pt x="2154816" y="0"/>
                </a:lnTo>
                <a:lnTo>
                  <a:pt x="2154816" y="1831594"/>
                </a:lnTo>
                <a:lnTo>
                  <a:pt x="0" y="1831594"/>
                </a:lnTo>
                <a:lnTo>
                  <a:pt x="0" y="0"/>
                </a:lnTo>
                <a:close/>
              </a:path>
            </a:pathLst>
          </a:custGeom>
          <a:blipFill>
            <a:blip r:embed="rId14"/>
            <a:stretch>
              <a:fillRect/>
            </a:stretch>
          </a:blipFill>
        </p:spPr>
        <p:txBody>
          <a:bodyPr/>
          <a:lstStyle/>
          <a:p>
            <a:endParaRPr lang="en-US"/>
          </a:p>
        </p:txBody>
      </p:sp>
      <p:sp>
        <p:nvSpPr>
          <p:cNvPr id="15" name="Freeform 15"/>
          <p:cNvSpPr/>
          <p:nvPr/>
        </p:nvSpPr>
        <p:spPr>
          <a:xfrm>
            <a:off x="10547638" y="5086664"/>
            <a:ext cx="1871360" cy="1831594"/>
          </a:xfrm>
          <a:custGeom>
            <a:avLst/>
            <a:gdLst/>
            <a:ahLst/>
            <a:cxnLst/>
            <a:rect l="l" t="t" r="r" b="b"/>
            <a:pathLst>
              <a:path w="1871360" h="1831594">
                <a:moveTo>
                  <a:pt x="0" y="0"/>
                </a:moveTo>
                <a:lnTo>
                  <a:pt x="1871360" y="0"/>
                </a:lnTo>
                <a:lnTo>
                  <a:pt x="1871360" y="1831594"/>
                </a:lnTo>
                <a:lnTo>
                  <a:pt x="0" y="1831594"/>
                </a:lnTo>
                <a:lnTo>
                  <a:pt x="0" y="0"/>
                </a:lnTo>
                <a:close/>
              </a:path>
            </a:pathLst>
          </a:custGeom>
          <a:blipFill>
            <a:blip r:embed="rId15"/>
            <a:stretch>
              <a:fillRect/>
            </a:stretch>
          </a:blipFill>
        </p:spPr>
        <p:txBody>
          <a:bodyPr/>
          <a:lstStyle/>
          <a:p>
            <a:endParaRPr lang="en-US"/>
          </a:p>
        </p:txBody>
      </p:sp>
      <p:sp>
        <p:nvSpPr>
          <p:cNvPr id="16" name="Freeform 16"/>
          <p:cNvSpPr/>
          <p:nvPr/>
        </p:nvSpPr>
        <p:spPr>
          <a:xfrm>
            <a:off x="7995195" y="5086664"/>
            <a:ext cx="1458406" cy="1831594"/>
          </a:xfrm>
          <a:custGeom>
            <a:avLst/>
            <a:gdLst/>
            <a:ahLst/>
            <a:cxnLst/>
            <a:rect l="l" t="t" r="r" b="b"/>
            <a:pathLst>
              <a:path w="1458406" h="1831594">
                <a:moveTo>
                  <a:pt x="0" y="0"/>
                </a:moveTo>
                <a:lnTo>
                  <a:pt x="1458407" y="0"/>
                </a:lnTo>
                <a:lnTo>
                  <a:pt x="1458407" y="1831594"/>
                </a:lnTo>
                <a:lnTo>
                  <a:pt x="0" y="1831594"/>
                </a:lnTo>
                <a:lnTo>
                  <a:pt x="0" y="0"/>
                </a:lnTo>
                <a:close/>
              </a:path>
            </a:pathLst>
          </a:custGeom>
          <a:blipFill>
            <a:blip r:embed="rId16"/>
            <a:stretch>
              <a:fillRect/>
            </a:stretch>
          </a:blipFill>
        </p:spPr>
        <p:txBody>
          <a:bodyPr/>
          <a:lstStyle/>
          <a:p>
            <a:endParaRPr lang="en-US"/>
          </a:p>
        </p:txBody>
      </p:sp>
      <p:sp>
        <p:nvSpPr>
          <p:cNvPr id="17" name="Freeform 17"/>
          <p:cNvSpPr/>
          <p:nvPr/>
        </p:nvSpPr>
        <p:spPr>
          <a:xfrm>
            <a:off x="5149697" y="5086664"/>
            <a:ext cx="1751461" cy="1831594"/>
          </a:xfrm>
          <a:custGeom>
            <a:avLst/>
            <a:gdLst/>
            <a:ahLst/>
            <a:cxnLst/>
            <a:rect l="l" t="t" r="r" b="b"/>
            <a:pathLst>
              <a:path w="1751461" h="1831594">
                <a:moveTo>
                  <a:pt x="0" y="0"/>
                </a:moveTo>
                <a:lnTo>
                  <a:pt x="1751462" y="0"/>
                </a:lnTo>
                <a:lnTo>
                  <a:pt x="1751462" y="1831594"/>
                </a:lnTo>
                <a:lnTo>
                  <a:pt x="0" y="1831594"/>
                </a:lnTo>
                <a:lnTo>
                  <a:pt x="0" y="0"/>
                </a:lnTo>
                <a:close/>
              </a:path>
            </a:pathLst>
          </a:custGeom>
          <a:blipFill>
            <a:blip r:embed="rId17"/>
            <a:stretch>
              <a:fillRect/>
            </a:stretch>
          </a:blipFill>
        </p:spPr>
        <p:txBody>
          <a:bodyPr/>
          <a:lstStyle/>
          <a:p>
            <a:endParaRPr lang="en-US"/>
          </a:p>
        </p:txBody>
      </p:sp>
      <p:sp>
        <p:nvSpPr>
          <p:cNvPr id="18" name="Freeform 18"/>
          <p:cNvSpPr/>
          <p:nvPr/>
        </p:nvSpPr>
        <p:spPr>
          <a:xfrm>
            <a:off x="2620149" y="5086664"/>
            <a:ext cx="1435512" cy="1831594"/>
          </a:xfrm>
          <a:custGeom>
            <a:avLst/>
            <a:gdLst/>
            <a:ahLst/>
            <a:cxnLst/>
            <a:rect l="l" t="t" r="r" b="b"/>
            <a:pathLst>
              <a:path w="1435512" h="1831594">
                <a:moveTo>
                  <a:pt x="0" y="0"/>
                </a:moveTo>
                <a:lnTo>
                  <a:pt x="1435512" y="0"/>
                </a:lnTo>
                <a:lnTo>
                  <a:pt x="1435512" y="1831594"/>
                </a:lnTo>
                <a:lnTo>
                  <a:pt x="0" y="1831594"/>
                </a:lnTo>
                <a:lnTo>
                  <a:pt x="0" y="0"/>
                </a:lnTo>
                <a:close/>
              </a:path>
            </a:pathLst>
          </a:custGeom>
          <a:blipFill>
            <a:blip r:embed="rId18"/>
            <a:stretch>
              <a:fillRect/>
            </a:stretch>
          </a:blipFill>
        </p:spPr>
        <p:txBody>
          <a:bodyPr/>
          <a:lstStyle/>
          <a:p>
            <a:endParaRPr lang="en-US"/>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30D69">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a:off x="-5824369" y="2552264"/>
            <a:ext cx="15261267" cy="5182472"/>
          </a:xfrm>
          <a:custGeom>
            <a:avLst/>
            <a:gdLst/>
            <a:ahLst/>
            <a:cxnLst/>
            <a:rect l="l" t="t" r="r" b="b"/>
            <a:pathLst>
              <a:path w="15261267" h="5182472">
                <a:moveTo>
                  <a:pt x="0" y="0"/>
                </a:moveTo>
                <a:lnTo>
                  <a:pt x="15261267" y="0"/>
                </a:lnTo>
                <a:lnTo>
                  <a:pt x="15261267" y="5182472"/>
                </a:lnTo>
                <a:lnTo>
                  <a:pt x="0" y="5182472"/>
                </a:lnTo>
                <a:lnTo>
                  <a:pt x="0"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115609" y="2505160"/>
            <a:ext cx="4960720" cy="5553045"/>
          </a:xfrm>
          <a:custGeom>
            <a:avLst/>
            <a:gdLst/>
            <a:ahLst/>
            <a:cxnLst/>
            <a:rect l="l" t="t" r="r" b="b"/>
            <a:pathLst>
              <a:path w="4960720" h="5553045">
                <a:moveTo>
                  <a:pt x="0" y="0"/>
                </a:moveTo>
                <a:lnTo>
                  <a:pt x="4960720" y="0"/>
                </a:lnTo>
                <a:lnTo>
                  <a:pt x="4960720" y="5553045"/>
                </a:lnTo>
                <a:lnTo>
                  <a:pt x="0" y="5553045"/>
                </a:lnTo>
                <a:lnTo>
                  <a:pt x="0" y="0"/>
                </a:lnTo>
                <a:close/>
              </a:path>
            </a:pathLst>
          </a:custGeom>
          <a:blipFill>
            <a:blip r:embed="rId5"/>
            <a:stretch>
              <a:fillRect/>
            </a:stretch>
          </a:blipFill>
        </p:spPr>
        <p:txBody>
          <a:bodyPr/>
          <a:lstStyle/>
          <a:p>
            <a:endParaRPr lang="en-US"/>
          </a:p>
        </p:txBody>
      </p:sp>
      <p:sp>
        <p:nvSpPr>
          <p:cNvPr id="4" name="TextBox 4"/>
          <p:cNvSpPr txBox="1"/>
          <p:nvPr/>
        </p:nvSpPr>
        <p:spPr>
          <a:xfrm>
            <a:off x="6238254" y="2133545"/>
            <a:ext cx="4220652" cy="775320"/>
          </a:xfrm>
          <a:prstGeom prst="rect">
            <a:avLst/>
          </a:prstGeom>
        </p:spPr>
        <p:txBody>
          <a:bodyPr lIns="0" tIns="0" rIns="0" bIns="0" rtlCol="0" anchor="t">
            <a:spAutoFit/>
          </a:bodyPr>
          <a:lstStyle/>
          <a:p>
            <a:pPr algn="ctr">
              <a:lnSpc>
                <a:spcPts val="6256"/>
              </a:lnSpc>
              <a:spcBef>
                <a:spcPct val="0"/>
              </a:spcBef>
            </a:pPr>
            <a:r>
              <a:rPr lang="en-US" sz="4468" dirty="0">
                <a:solidFill>
                  <a:srgbClr val="FFFFFF"/>
                </a:solidFill>
                <a:latin typeface="HK Modular"/>
              </a:rPr>
              <a:t>CONTENTS</a:t>
            </a:r>
          </a:p>
        </p:txBody>
      </p:sp>
      <p:sp>
        <p:nvSpPr>
          <p:cNvPr id="5" name="TextBox 5"/>
          <p:cNvSpPr txBox="1"/>
          <p:nvPr/>
        </p:nvSpPr>
        <p:spPr>
          <a:xfrm>
            <a:off x="8020842" y="3475365"/>
            <a:ext cx="9733758" cy="560282"/>
          </a:xfrm>
          <a:prstGeom prst="rect">
            <a:avLst/>
          </a:prstGeom>
        </p:spPr>
        <p:txBody>
          <a:bodyPr wrap="square" lIns="0" tIns="0" rIns="0" bIns="0" rtlCol="0" anchor="t">
            <a:spAutoFit/>
          </a:bodyPr>
          <a:lstStyle/>
          <a:p>
            <a:pPr marL="0" lvl="0" indent="0" algn="l">
              <a:lnSpc>
                <a:spcPts val="4860"/>
              </a:lnSpc>
              <a:spcBef>
                <a:spcPct val="0"/>
              </a:spcBef>
            </a:pPr>
            <a:r>
              <a:rPr lang="en-US" sz="3471" u="none" strike="noStrike" dirty="0">
                <a:solidFill>
                  <a:srgbClr val="FFFFFF"/>
                </a:solidFill>
                <a:latin typeface="Tomorrow"/>
              </a:rPr>
              <a:t>What is Image Processing and Transformers?</a:t>
            </a:r>
          </a:p>
        </p:txBody>
      </p:sp>
      <p:grpSp>
        <p:nvGrpSpPr>
          <p:cNvPr id="6" name="Group 6"/>
          <p:cNvGrpSpPr/>
          <p:nvPr/>
        </p:nvGrpSpPr>
        <p:grpSpPr>
          <a:xfrm>
            <a:off x="7022730" y="3397861"/>
            <a:ext cx="833648" cy="833648"/>
            <a:chOff x="0" y="0"/>
            <a:chExt cx="1111530" cy="1111530"/>
          </a:xfrm>
        </p:grpSpPr>
        <p:sp>
          <p:nvSpPr>
            <p:cNvPr id="7" name="Freeform 7"/>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u="none" strike="noStrike" dirty="0">
                  <a:solidFill>
                    <a:srgbClr val="FFFFFF"/>
                  </a:solidFill>
                  <a:latin typeface="HK Modular"/>
                </a:rPr>
                <a:t>1</a:t>
              </a:r>
            </a:p>
          </p:txBody>
        </p:sp>
      </p:grpSp>
      <p:sp>
        <p:nvSpPr>
          <p:cNvPr id="9" name="TextBox 9"/>
          <p:cNvSpPr txBox="1"/>
          <p:nvPr/>
        </p:nvSpPr>
        <p:spPr>
          <a:xfrm>
            <a:off x="8020842" y="4432039"/>
            <a:ext cx="8741092" cy="602618"/>
          </a:xfrm>
          <a:prstGeom prst="rect">
            <a:avLst/>
          </a:prstGeom>
        </p:spPr>
        <p:txBody>
          <a:bodyPr lIns="0" tIns="0" rIns="0" bIns="0" rtlCol="0" anchor="t">
            <a:spAutoFit/>
          </a:bodyPr>
          <a:lstStyle/>
          <a:p>
            <a:pPr marL="0" lvl="0" indent="0" algn="l">
              <a:lnSpc>
                <a:spcPts val="4860"/>
              </a:lnSpc>
              <a:spcBef>
                <a:spcPct val="0"/>
              </a:spcBef>
            </a:pPr>
            <a:r>
              <a:rPr lang="en-US" sz="3471" dirty="0">
                <a:solidFill>
                  <a:srgbClr val="FFFFFF"/>
                </a:solidFill>
                <a:latin typeface="Tomorrow"/>
              </a:rPr>
              <a:t>Dataset</a:t>
            </a:r>
          </a:p>
        </p:txBody>
      </p:sp>
      <p:grpSp>
        <p:nvGrpSpPr>
          <p:cNvPr id="10" name="Group 10"/>
          <p:cNvGrpSpPr/>
          <p:nvPr/>
        </p:nvGrpSpPr>
        <p:grpSpPr>
          <a:xfrm>
            <a:off x="7022730" y="4354535"/>
            <a:ext cx="833648" cy="833648"/>
            <a:chOff x="0" y="0"/>
            <a:chExt cx="1111530" cy="1111530"/>
          </a:xfrm>
        </p:grpSpPr>
        <p:sp>
          <p:nvSpPr>
            <p:cNvPr id="11" name="Freeform 11"/>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2</a:t>
              </a:r>
            </a:p>
          </p:txBody>
        </p:sp>
      </p:grpSp>
      <p:sp>
        <p:nvSpPr>
          <p:cNvPr id="13" name="TextBox 13"/>
          <p:cNvSpPr txBox="1"/>
          <p:nvPr/>
        </p:nvSpPr>
        <p:spPr>
          <a:xfrm>
            <a:off x="8020842" y="5388713"/>
            <a:ext cx="8741092" cy="602618"/>
          </a:xfrm>
          <a:prstGeom prst="rect">
            <a:avLst/>
          </a:prstGeom>
        </p:spPr>
        <p:txBody>
          <a:bodyPr lIns="0" tIns="0" rIns="0" bIns="0" rtlCol="0" anchor="t">
            <a:spAutoFit/>
          </a:bodyPr>
          <a:lstStyle/>
          <a:p>
            <a:pPr marL="0" lvl="0" indent="0" algn="l">
              <a:lnSpc>
                <a:spcPts val="4860"/>
              </a:lnSpc>
              <a:spcBef>
                <a:spcPct val="0"/>
              </a:spcBef>
            </a:pPr>
            <a:r>
              <a:rPr lang="en-US" sz="3471" dirty="0">
                <a:solidFill>
                  <a:srgbClr val="FFFFFF"/>
                </a:solidFill>
                <a:latin typeface="Tomorrow"/>
              </a:rPr>
              <a:t>Model</a:t>
            </a:r>
          </a:p>
        </p:txBody>
      </p:sp>
      <p:grpSp>
        <p:nvGrpSpPr>
          <p:cNvPr id="14" name="Group 14"/>
          <p:cNvGrpSpPr/>
          <p:nvPr/>
        </p:nvGrpSpPr>
        <p:grpSpPr>
          <a:xfrm>
            <a:off x="7022730" y="5311209"/>
            <a:ext cx="833648" cy="833648"/>
            <a:chOff x="0" y="0"/>
            <a:chExt cx="1111530" cy="1111530"/>
          </a:xfrm>
        </p:grpSpPr>
        <p:sp>
          <p:nvSpPr>
            <p:cNvPr id="15" name="Freeform 15"/>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en-US"/>
            </a:p>
          </p:txBody>
        </p:sp>
        <p:sp>
          <p:nvSpPr>
            <p:cNvPr id="16" name="TextBox 16"/>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3</a:t>
              </a:r>
            </a:p>
          </p:txBody>
        </p:sp>
      </p:grpSp>
      <p:sp>
        <p:nvSpPr>
          <p:cNvPr id="17" name="TextBox 17"/>
          <p:cNvSpPr txBox="1"/>
          <p:nvPr/>
        </p:nvSpPr>
        <p:spPr>
          <a:xfrm>
            <a:off x="8020841" y="6345387"/>
            <a:ext cx="9151549" cy="560282"/>
          </a:xfrm>
          <a:prstGeom prst="rect">
            <a:avLst/>
          </a:prstGeom>
        </p:spPr>
        <p:txBody>
          <a:bodyPr wrap="square" lIns="0" tIns="0" rIns="0" bIns="0" rtlCol="0" anchor="t">
            <a:spAutoFit/>
          </a:bodyPr>
          <a:lstStyle/>
          <a:p>
            <a:pPr marL="0" lvl="0" indent="0" algn="l">
              <a:lnSpc>
                <a:spcPts val="4860"/>
              </a:lnSpc>
              <a:spcBef>
                <a:spcPct val="0"/>
              </a:spcBef>
            </a:pPr>
            <a:r>
              <a:rPr lang="en-US" sz="3471" dirty="0">
                <a:solidFill>
                  <a:srgbClr val="FFFFFF"/>
                </a:solidFill>
                <a:latin typeface="Tomorrow"/>
              </a:rPr>
              <a:t> Web Application Deployment</a:t>
            </a:r>
          </a:p>
        </p:txBody>
      </p:sp>
      <p:grpSp>
        <p:nvGrpSpPr>
          <p:cNvPr id="18" name="Group 18"/>
          <p:cNvGrpSpPr/>
          <p:nvPr/>
        </p:nvGrpSpPr>
        <p:grpSpPr>
          <a:xfrm>
            <a:off x="7022730" y="6267883"/>
            <a:ext cx="833648" cy="833648"/>
            <a:chOff x="0" y="0"/>
            <a:chExt cx="1111530" cy="1111530"/>
          </a:xfrm>
        </p:grpSpPr>
        <p:sp>
          <p:nvSpPr>
            <p:cNvPr id="19" name="Freeform 19"/>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en-US"/>
            </a:p>
          </p:txBody>
        </p:sp>
        <p:sp>
          <p:nvSpPr>
            <p:cNvPr id="20" name="TextBox 20"/>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a:solidFill>
                    <a:srgbClr val="FFFFFF"/>
                  </a:solidFill>
                  <a:latin typeface="HK Modular"/>
                </a:rPr>
                <a:t>4</a:t>
              </a:r>
            </a:p>
          </p:txBody>
        </p:sp>
      </p:grpSp>
      <p:sp>
        <p:nvSpPr>
          <p:cNvPr id="21" name="TextBox 21"/>
          <p:cNvSpPr txBox="1"/>
          <p:nvPr/>
        </p:nvSpPr>
        <p:spPr>
          <a:xfrm>
            <a:off x="8020842" y="8099114"/>
            <a:ext cx="8741092" cy="602618"/>
          </a:xfrm>
          <a:prstGeom prst="rect">
            <a:avLst/>
          </a:prstGeom>
        </p:spPr>
        <p:txBody>
          <a:bodyPr lIns="0" tIns="0" rIns="0" bIns="0" rtlCol="0" anchor="t">
            <a:spAutoFit/>
          </a:bodyPr>
          <a:lstStyle/>
          <a:p>
            <a:pPr marL="0" lvl="0" indent="0" algn="l">
              <a:lnSpc>
                <a:spcPts val="4860"/>
              </a:lnSpc>
              <a:spcBef>
                <a:spcPct val="0"/>
              </a:spcBef>
            </a:pPr>
            <a:r>
              <a:rPr lang="en-US" sz="3471" dirty="0">
                <a:solidFill>
                  <a:srgbClr val="FFFFFF"/>
                </a:solidFill>
                <a:latin typeface="Tomorrow"/>
              </a:rPr>
              <a:t>Conclusion</a:t>
            </a:r>
          </a:p>
        </p:txBody>
      </p:sp>
      <p:grpSp>
        <p:nvGrpSpPr>
          <p:cNvPr id="22" name="Group 22"/>
          <p:cNvGrpSpPr/>
          <p:nvPr/>
        </p:nvGrpSpPr>
        <p:grpSpPr>
          <a:xfrm>
            <a:off x="7022730" y="8021610"/>
            <a:ext cx="833648" cy="833648"/>
            <a:chOff x="0" y="0"/>
            <a:chExt cx="1111530" cy="1111530"/>
          </a:xfrm>
        </p:grpSpPr>
        <p:sp>
          <p:nvSpPr>
            <p:cNvPr id="23" name="Freeform 23"/>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en-US"/>
            </a:p>
          </p:txBody>
        </p:sp>
        <p:sp>
          <p:nvSpPr>
            <p:cNvPr id="24" name="TextBox 24"/>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dirty="0">
                  <a:solidFill>
                    <a:srgbClr val="FFFFFF"/>
                  </a:solidFill>
                  <a:latin typeface="HK Modular"/>
                </a:rPr>
                <a:t>6</a:t>
              </a:r>
            </a:p>
          </p:txBody>
        </p:sp>
      </p:grpSp>
      <p:sp>
        <p:nvSpPr>
          <p:cNvPr id="25" name="TextBox 17">
            <a:extLst>
              <a:ext uri="{FF2B5EF4-FFF2-40B4-BE49-F238E27FC236}">
                <a16:creationId xmlns:a16="http://schemas.microsoft.com/office/drawing/2014/main" id="{D8563DA3-1ABE-C0CA-1F9F-1155CC734ED7}"/>
              </a:ext>
            </a:extLst>
          </p:cNvPr>
          <p:cNvSpPr txBox="1"/>
          <p:nvPr/>
        </p:nvSpPr>
        <p:spPr>
          <a:xfrm>
            <a:off x="8020842" y="7224557"/>
            <a:ext cx="8741092" cy="602618"/>
          </a:xfrm>
          <a:prstGeom prst="rect">
            <a:avLst/>
          </a:prstGeom>
        </p:spPr>
        <p:txBody>
          <a:bodyPr lIns="0" tIns="0" rIns="0" bIns="0" rtlCol="0" anchor="t">
            <a:spAutoFit/>
          </a:bodyPr>
          <a:lstStyle/>
          <a:p>
            <a:pPr marL="0" lvl="0" indent="0" algn="l">
              <a:lnSpc>
                <a:spcPts val="4860"/>
              </a:lnSpc>
              <a:spcBef>
                <a:spcPct val="0"/>
              </a:spcBef>
            </a:pPr>
            <a:r>
              <a:rPr lang="en-US" sz="3471" dirty="0">
                <a:solidFill>
                  <a:srgbClr val="FFFFFF"/>
                </a:solidFill>
                <a:latin typeface="Tomorrow"/>
              </a:rPr>
              <a:t>Testing</a:t>
            </a:r>
          </a:p>
        </p:txBody>
      </p:sp>
      <p:grpSp>
        <p:nvGrpSpPr>
          <p:cNvPr id="26" name="Group 18">
            <a:extLst>
              <a:ext uri="{FF2B5EF4-FFF2-40B4-BE49-F238E27FC236}">
                <a16:creationId xmlns:a16="http://schemas.microsoft.com/office/drawing/2014/main" id="{C18897AB-82A1-B247-9184-65C4231708C7}"/>
              </a:ext>
            </a:extLst>
          </p:cNvPr>
          <p:cNvGrpSpPr/>
          <p:nvPr/>
        </p:nvGrpSpPr>
        <p:grpSpPr>
          <a:xfrm>
            <a:off x="7022730" y="7147053"/>
            <a:ext cx="833648" cy="833648"/>
            <a:chOff x="0" y="0"/>
            <a:chExt cx="1111530" cy="1111530"/>
          </a:xfrm>
        </p:grpSpPr>
        <p:sp>
          <p:nvSpPr>
            <p:cNvPr id="27" name="Freeform 19">
              <a:extLst>
                <a:ext uri="{FF2B5EF4-FFF2-40B4-BE49-F238E27FC236}">
                  <a16:creationId xmlns:a16="http://schemas.microsoft.com/office/drawing/2014/main" id="{FA600206-2608-502F-A158-374BE722E45E}"/>
                </a:ext>
              </a:extLst>
            </p:cNvPr>
            <p:cNvSpPr/>
            <p:nvPr/>
          </p:nvSpPr>
          <p:spPr>
            <a:xfrm>
              <a:off x="0" y="0"/>
              <a:ext cx="1111530" cy="1111530"/>
            </a:xfrm>
            <a:custGeom>
              <a:avLst/>
              <a:gdLst/>
              <a:ahLst/>
              <a:cxnLst/>
              <a:rect l="l" t="t" r="r" b="b"/>
              <a:pathLst>
                <a:path w="1111530" h="1111530">
                  <a:moveTo>
                    <a:pt x="0" y="0"/>
                  </a:moveTo>
                  <a:lnTo>
                    <a:pt x="1111530" y="0"/>
                  </a:lnTo>
                  <a:lnTo>
                    <a:pt x="1111530" y="1111530"/>
                  </a:lnTo>
                  <a:lnTo>
                    <a:pt x="0" y="1111530"/>
                  </a:lnTo>
                  <a:lnTo>
                    <a:pt x="0" y="0"/>
                  </a:lnTo>
                  <a:close/>
                </a:path>
              </a:pathLst>
            </a:custGeom>
            <a:blipFill>
              <a:blip r:embed="rId6"/>
              <a:stretch>
                <a:fillRect/>
              </a:stretch>
            </a:blipFill>
          </p:spPr>
          <p:txBody>
            <a:bodyPr/>
            <a:lstStyle/>
            <a:p>
              <a:endParaRPr lang="en-US"/>
            </a:p>
          </p:txBody>
        </p:sp>
        <p:sp>
          <p:nvSpPr>
            <p:cNvPr id="28" name="TextBox 20">
              <a:extLst>
                <a:ext uri="{FF2B5EF4-FFF2-40B4-BE49-F238E27FC236}">
                  <a16:creationId xmlns:a16="http://schemas.microsoft.com/office/drawing/2014/main" id="{3767202A-39F5-4576-9226-59D425B5061B}"/>
                </a:ext>
              </a:extLst>
            </p:cNvPr>
            <p:cNvSpPr txBox="1"/>
            <p:nvPr/>
          </p:nvSpPr>
          <p:spPr>
            <a:xfrm>
              <a:off x="345539" y="293854"/>
              <a:ext cx="420453" cy="476196"/>
            </a:xfrm>
            <a:prstGeom prst="rect">
              <a:avLst/>
            </a:prstGeom>
          </p:spPr>
          <p:txBody>
            <a:bodyPr lIns="0" tIns="0" rIns="0" bIns="0" rtlCol="0" anchor="t">
              <a:spAutoFit/>
            </a:bodyPr>
            <a:lstStyle/>
            <a:p>
              <a:pPr marL="0" lvl="0" indent="0" algn="ctr">
                <a:lnSpc>
                  <a:spcPts val="3002"/>
                </a:lnSpc>
                <a:spcBef>
                  <a:spcPct val="0"/>
                </a:spcBef>
              </a:pPr>
              <a:r>
                <a:rPr lang="en-US" sz="2144" dirty="0">
                  <a:solidFill>
                    <a:srgbClr val="FFFFFF"/>
                  </a:solidFill>
                  <a:latin typeface="HK Modular"/>
                </a:rPr>
                <a:t>5</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25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anim calcmode="lin" valueType="num">
                                      <p:cBhvr>
                                        <p:cTn id="14" dur="250" fill="hold"/>
                                        <p:tgtEl>
                                          <p:spTgt spid="5"/>
                                        </p:tgtEl>
                                        <p:attrNameLst>
                                          <p:attrName>ppt_x</p:attrName>
                                        </p:attrNameLst>
                                      </p:cBhvr>
                                      <p:tavLst>
                                        <p:tav tm="0">
                                          <p:val>
                                            <p:strVal val="#ppt_x"/>
                                          </p:val>
                                        </p:tav>
                                        <p:tav tm="100000">
                                          <p:val>
                                            <p:strVal val="#ppt_x"/>
                                          </p:val>
                                        </p:tav>
                                      </p:tavLst>
                                    </p:anim>
                                    <p:anim calcmode="lin" valueType="num">
                                      <p:cBhvr>
                                        <p:cTn id="15" dur="25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50"/>
                                        <p:tgtEl>
                                          <p:spTgt spid="6"/>
                                        </p:tgtEl>
                                      </p:cBhvr>
                                    </p:animEffect>
                                    <p:anim calcmode="lin" valueType="num">
                                      <p:cBhvr>
                                        <p:cTn id="19" dur="250" fill="hold"/>
                                        <p:tgtEl>
                                          <p:spTgt spid="6"/>
                                        </p:tgtEl>
                                        <p:attrNameLst>
                                          <p:attrName>ppt_x</p:attrName>
                                        </p:attrNameLst>
                                      </p:cBhvr>
                                      <p:tavLst>
                                        <p:tav tm="0">
                                          <p:val>
                                            <p:strVal val="#ppt_x"/>
                                          </p:val>
                                        </p:tav>
                                        <p:tav tm="100000">
                                          <p:val>
                                            <p:strVal val="#ppt_x"/>
                                          </p:val>
                                        </p:tav>
                                      </p:tavLst>
                                    </p:anim>
                                    <p:anim calcmode="lin" valueType="num">
                                      <p:cBhvr>
                                        <p:cTn id="20" dur="25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anim calcmode="lin" valueType="num">
                                      <p:cBhvr>
                                        <p:cTn id="24" dur="250" fill="hold"/>
                                        <p:tgtEl>
                                          <p:spTgt spid="9"/>
                                        </p:tgtEl>
                                        <p:attrNameLst>
                                          <p:attrName>ppt_x</p:attrName>
                                        </p:attrNameLst>
                                      </p:cBhvr>
                                      <p:tavLst>
                                        <p:tav tm="0">
                                          <p:val>
                                            <p:strVal val="#ppt_x"/>
                                          </p:val>
                                        </p:tav>
                                        <p:tav tm="100000">
                                          <p:val>
                                            <p:strVal val="#ppt_x"/>
                                          </p:val>
                                        </p:tav>
                                      </p:tavLst>
                                    </p:anim>
                                    <p:anim calcmode="lin" valueType="num">
                                      <p:cBhvr>
                                        <p:cTn id="25" dur="25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50"/>
                                        <p:tgtEl>
                                          <p:spTgt spid="10"/>
                                        </p:tgtEl>
                                      </p:cBhvr>
                                    </p:animEffect>
                                    <p:anim calcmode="lin" valueType="num">
                                      <p:cBhvr>
                                        <p:cTn id="29" dur="250" fill="hold"/>
                                        <p:tgtEl>
                                          <p:spTgt spid="10"/>
                                        </p:tgtEl>
                                        <p:attrNameLst>
                                          <p:attrName>ppt_x</p:attrName>
                                        </p:attrNameLst>
                                      </p:cBhvr>
                                      <p:tavLst>
                                        <p:tav tm="0">
                                          <p:val>
                                            <p:strVal val="#ppt_x"/>
                                          </p:val>
                                        </p:tav>
                                        <p:tav tm="100000">
                                          <p:val>
                                            <p:strVal val="#ppt_x"/>
                                          </p:val>
                                        </p:tav>
                                      </p:tavLst>
                                    </p:anim>
                                    <p:anim calcmode="lin" valueType="num">
                                      <p:cBhvr>
                                        <p:cTn id="30" dur="250" fill="hold"/>
                                        <p:tgtEl>
                                          <p:spTgt spid="1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250"/>
                                        <p:tgtEl>
                                          <p:spTgt spid="13"/>
                                        </p:tgtEl>
                                      </p:cBhvr>
                                    </p:animEffect>
                                    <p:anim calcmode="lin" valueType="num">
                                      <p:cBhvr>
                                        <p:cTn id="34" dur="250" fill="hold"/>
                                        <p:tgtEl>
                                          <p:spTgt spid="13"/>
                                        </p:tgtEl>
                                        <p:attrNameLst>
                                          <p:attrName>ppt_x</p:attrName>
                                        </p:attrNameLst>
                                      </p:cBhvr>
                                      <p:tavLst>
                                        <p:tav tm="0">
                                          <p:val>
                                            <p:strVal val="#ppt_x"/>
                                          </p:val>
                                        </p:tav>
                                        <p:tav tm="100000">
                                          <p:val>
                                            <p:strVal val="#ppt_x"/>
                                          </p:val>
                                        </p:tav>
                                      </p:tavLst>
                                    </p:anim>
                                    <p:anim calcmode="lin" valueType="num">
                                      <p:cBhvr>
                                        <p:cTn id="35" dur="25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250"/>
                                        <p:tgtEl>
                                          <p:spTgt spid="14"/>
                                        </p:tgtEl>
                                      </p:cBhvr>
                                    </p:animEffect>
                                    <p:anim calcmode="lin" valueType="num">
                                      <p:cBhvr>
                                        <p:cTn id="39" dur="250" fill="hold"/>
                                        <p:tgtEl>
                                          <p:spTgt spid="14"/>
                                        </p:tgtEl>
                                        <p:attrNameLst>
                                          <p:attrName>ppt_x</p:attrName>
                                        </p:attrNameLst>
                                      </p:cBhvr>
                                      <p:tavLst>
                                        <p:tav tm="0">
                                          <p:val>
                                            <p:strVal val="#ppt_x"/>
                                          </p:val>
                                        </p:tav>
                                        <p:tav tm="100000">
                                          <p:val>
                                            <p:strVal val="#ppt_x"/>
                                          </p:val>
                                        </p:tav>
                                      </p:tavLst>
                                    </p:anim>
                                    <p:anim calcmode="lin" valueType="num">
                                      <p:cBhvr>
                                        <p:cTn id="40" dur="250" fill="hold"/>
                                        <p:tgtEl>
                                          <p:spTgt spid="1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250"/>
                                        <p:tgtEl>
                                          <p:spTgt spid="17"/>
                                        </p:tgtEl>
                                      </p:cBhvr>
                                    </p:animEffect>
                                    <p:anim calcmode="lin" valueType="num">
                                      <p:cBhvr>
                                        <p:cTn id="44" dur="250" fill="hold"/>
                                        <p:tgtEl>
                                          <p:spTgt spid="17"/>
                                        </p:tgtEl>
                                        <p:attrNameLst>
                                          <p:attrName>ppt_x</p:attrName>
                                        </p:attrNameLst>
                                      </p:cBhvr>
                                      <p:tavLst>
                                        <p:tav tm="0">
                                          <p:val>
                                            <p:strVal val="#ppt_x"/>
                                          </p:val>
                                        </p:tav>
                                        <p:tav tm="100000">
                                          <p:val>
                                            <p:strVal val="#ppt_x"/>
                                          </p:val>
                                        </p:tav>
                                      </p:tavLst>
                                    </p:anim>
                                    <p:anim calcmode="lin" valueType="num">
                                      <p:cBhvr>
                                        <p:cTn id="45" dur="25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250"/>
                                        <p:tgtEl>
                                          <p:spTgt spid="18"/>
                                        </p:tgtEl>
                                      </p:cBhvr>
                                    </p:animEffect>
                                    <p:anim calcmode="lin" valueType="num">
                                      <p:cBhvr>
                                        <p:cTn id="49" dur="250" fill="hold"/>
                                        <p:tgtEl>
                                          <p:spTgt spid="18"/>
                                        </p:tgtEl>
                                        <p:attrNameLst>
                                          <p:attrName>ppt_x</p:attrName>
                                        </p:attrNameLst>
                                      </p:cBhvr>
                                      <p:tavLst>
                                        <p:tav tm="0">
                                          <p:val>
                                            <p:strVal val="#ppt_x"/>
                                          </p:val>
                                        </p:tav>
                                        <p:tav tm="100000">
                                          <p:val>
                                            <p:strVal val="#ppt_x"/>
                                          </p:val>
                                        </p:tav>
                                      </p:tavLst>
                                    </p:anim>
                                    <p:anim calcmode="lin" valueType="num">
                                      <p:cBhvr>
                                        <p:cTn id="50" dur="250" fill="hold"/>
                                        <p:tgtEl>
                                          <p:spTgt spid="1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250"/>
                                        <p:tgtEl>
                                          <p:spTgt spid="25"/>
                                        </p:tgtEl>
                                      </p:cBhvr>
                                    </p:animEffect>
                                    <p:anim calcmode="lin" valueType="num">
                                      <p:cBhvr>
                                        <p:cTn id="54" dur="250" fill="hold"/>
                                        <p:tgtEl>
                                          <p:spTgt spid="25"/>
                                        </p:tgtEl>
                                        <p:attrNameLst>
                                          <p:attrName>ppt_x</p:attrName>
                                        </p:attrNameLst>
                                      </p:cBhvr>
                                      <p:tavLst>
                                        <p:tav tm="0">
                                          <p:val>
                                            <p:strVal val="#ppt_x"/>
                                          </p:val>
                                        </p:tav>
                                        <p:tav tm="100000">
                                          <p:val>
                                            <p:strVal val="#ppt_x"/>
                                          </p:val>
                                        </p:tav>
                                      </p:tavLst>
                                    </p:anim>
                                    <p:anim calcmode="lin" valueType="num">
                                      <p:cBhvr>
                                        <p:cTn id="55" dur="250" fill="hold"/>
                                        <p:tgtEl>
                                          <p:spTgt spid="25"/>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250"/>
                                        <p:tgtEl>
                                          <p:spTgt spid="26"/>
                                        </p:tgtEl>
                                      </p:cBhvr>
                                    </p:animEffect>
                                    <p:anim calcmode="lin" valueType="num">
                                      <p:cBhvr>
                                        <p:cTn id="59" dur="250" fill="hold"/>
                                        <p:tgtEl>
                                          <p:spTgt spid="26"/>
                                        </p:tgtEl>
                                        <p:attrNameLst>
                                          <p:attrName>ppt_x</p:attrName>
                                        </p:attrNameLst>
                                      </p:cBhvr>
                                      <p:tavLst>
                                        <p:tav tm="0">
                                          <p:val>
                                            <p:strVal val="#ppt_x"/>
                                          </p:val>
                                        </p:tav>
                                        <p:tav tm="100000">
                                          <p:val>
                                            <p:strVal val="#ppt_x"/>
                                          </p:val>
                                        </p:tav>
                                      </p:tavLst>
                                    </p:anim>
                                    <p:anim calcmode="lin" valueType="num">
                                      <p:cBhvr>
                                        <p:cTn id="60" dur="250" fill="hold"/>
                                        <p:tgtEl>
                                          <p:spTgt spid="26"/>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250"/>
                                        <p:tgtEl>
                                          <p:spTgt spid="22"/>
                                        </p:tgtEl>
                                      </p:cBhvr>
                                    </p:animEffect>
                                    <p:anim calcmode="lin" valueType="num">
                                      <p:cBhvr>
                                        <p:cTn id="64" dur="250" fill="hold"/>
                                        <p:tgtEl>
                                          <p:spTgt spid="22"/>
                                        </p:tgtEl>
                                        <p:attrNameLst>
                                          <p:attrName>ppt_x</p:attrName>
                                        </p:attrNameLst>
                                      </p:cBhvr>
                                      <p:tavLst>
                                        <p:tav tm="0">
                                          <p:val>
                                            <p:strVal val="#ppt_x"/>
                                          </p:val>
                                        </p:tav>
                                        <p:tav tm="100000">
                                          <p:val>
                                            <p:strVal val="#ppt_x"/>
                                          </p:val>
                                        </p:tav>
                                      </p:tavLst>
                                    </p:anim>
                                    <p:anim calcmode="lin" valueType="num">
                                      <p:cBhvr>
                                        <p:cTn id="65" dur="250" fill="hold"/>
                                        <p:tgtEl>
                                          <p:spTgt spid="2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250"/>
                                        <p:tgtEl>
                                          <p:spTgt spid="21"/>
                                        </p:tgtEl>
                                      </p:cBhvr>
                                    </p:animEffect>
                                    <p:anim calcmode="lin" valueType="num">
                                      <p:cBhvr>
                                        <p:cTn id="69" dur="250" fill="hold"/>
                                        <p:tgtEl>
                                          <p:spTgt spid="21"/>
                                        </p:tgtEl>
                                        <p:attrNameLst>
                                          <p:attrName>ppt_x</p:attrName>
                                        </p:attrNameLst>
                                      </p:cBhvr>
                                      <p:tavLst>
                                        <p:tav tm="0">
                                          <p:val>
                                            <p:strVal val="#ppt_x"/>
                                          </p:val>
                                        </p:tav>
                                        <p:tav tm="100000">
                                          <p:val>
                                            <p:strVal val="#ppt_x"/>
                                          </p:val>
                                        </p:tav>
                                      </p:tavLst>
                                    </p:anim>
                                    <p:anim calcmode="lin" valueType="num">
                                      <p:cBhvr>
                                        <p:cTn id="70"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9" grpId="0"/>
      <p:bldP spid="13" grpId="0"/>
      <p:bldP spid="17" grpId="0"/>
      <p:bldP spid="21"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6" name="Freeform 6"/>
          <p:cNvSpPr/>
          <p:nvPr/>
        </p:nvSpPr>
        <p:spPr>
          <a:xfrm>
            <a:off x="2258466" y="2859805"/>
            <a:ext cx="13771067" cy="5869917"/>
          </a:xfrm>
          <a:custGeom>
            <a:avLst/>
            <a:gdLst/>
            <a:ahLst/>
            <a:cxnLst/>
            <a:rect l="l" t="t" r="r" b="b"/>
            <a:pathLst>
              <a:path w="13771067" h="5869917">
                <a:moveTo>
                  <a:pt x="0" y="0"/>
                </a:moveTo>
                <a:lnTo>
                  <a:pt x="13771068" y="0"/>
                </a:lnTo>
                <a:lnTo>
                  <a:pt x="13771068" y="5869917"/>
                </a:lnTo>
                <a:lnTo>
                  <a:pt x="0" y="58699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3759293" y="4143008"/>
            <a:ext cx="10769411" cy="3308598"/>
          </a:xfrm>
          <a:prstGeom prst="rect">
            <a:avLst/>
          </a:prstGeom>
        </p:spPr>
        <p:txBody>
          <a:bodyPr lIns="0" tIns="0" rIns="0" bIns="0" rtlCol="0" anchor="t">
            <a:spAutoFit/>
          </a:bodyPr>
          <a:lstStyle/>
          <a:p>
            <a:pPr algn="l">
              <a:lnSpc>
                <a:spcPts val="4336"/>
              </a:lnSpc>
            </a:pPr>
            <a:r>
              <a:rPr lang="en-US" sz="3600" i="0" dirty="0">
                <a:solidFill>
                  <a:schemeClr val="bg1"/>
                </a:solidFill>
                <a:effectLst/>
                <a:latin typeface="Times New Roman" panose="02020603050405020304" pitchFamily="18" charset="0"/>
                <a:cs typeface="Times New Roman" panose="02020603050405020304" pitchFamily="18" charset="0"/>
              </a:rPr>
              <a:t>Image processing is the process of transforming an image into a digital form and performing certain operations to get some useful information from it. The image processing system usually treats all images as </a:t>
            </a:r>
            <a:r>
              <a:rPr lang="en-US" sz="3600" i="0" dirty="0" err="1">
                <a:solidFill>
                  <a:schemeClr val="bg1"/>
                </a:solidFill>
                <a:effectLst/>
                <a:latin typeface="Times New Roman" panose="02020603050405020304" pitchFamily="18" charset="0"/>
                <a:cs typeface="Times New Roman" panose="02020603050405020304" pitchFamily="18" charset="0"/>
              </a:rPr>
              <a:t>2D</a:t>
            </a:r>
            <a:r>
              <a:rPr lang="en-US" sz="3600" i="0" dirty="0">
                <a:solidFill>
                  <a:schemeClr val="bg1"/>
                </a:solidFill>
                <a:effectLst/>
                <a:latin typeface="Times New Roman" panose="02020603050405020304" pitchFamily="18" charset="0"/>
                <a:cs typeface="Times New Roman" panose="02020603050405020304" pitchFamily="18" charset="0"/>
              </a:rPr>
              <a:t> signals when applying certain predetermined signal processing methods.</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8" name="Freeform 8"/>
          <p:cNvSpPr/>
          <p:nvPr/>
        </p:nvSpPr>
        <p:spPr>
          <a:xfrm flipH="1">
            <a:off x="13809100" y="5452653"/>
            <a:ext cx="4973254" cy="5100773"/>
          </a:xfrm>
          <a:custGeom>
            <a:avLst/>
            <a:gdLst/>
            <a:ahLst/>
            <a:cxnLst/>
            <a:rect l="l" t="t" r="r" b="b"/>
            <a:pathLst>
              <a:path w="4973254" h="5100773">
                <a:moveTo>
                  <a:pt x="4973254" y="0"/>
                </a:moveTo>
                <a:lnTo>
                  <a:pt x="0" y="0"/>
                </a:lnTo>
                <a:lnTo>
                  <a:pt x="0" y="5100773"/>
                </a:lnTo>
                <a:lnTo>
                  <a:pt x="4973254" y="5100773"/>
                </a:lnTo>
                <a:lnTo>
                  <a:pt x="4973254" y="0"/>
                </a:lnTo>
                <a:close/>
              </a:path>
            </a:pathLst>
          </a:custGeom>
          <a:blipFill>
            <a:blip r:embed="rId7"/>
            <a:stretch>
              <a:fillRect/>
            </a:stretch>
          </a:blipFill>
        </p:spPr>
        <p:txBody>
          <a:bodyPr/>
          <a:lstStyle/>
          <a:p>
            <a:endParaRPr lang="en-US"/>
          </a:p>
        </p:txBody>
      </p:sp>
      <p:sp>
        <p:nvSpPr>
          <p:cNvPr id="9" name="TextBox 9"/>
          <p:cNvSpPr txBox="1"/>
          <p:nvPr/>
        </p:nvSpPr>
        <p:spPr>
          <a:xfrm>
            <a:off x="2254556" y="1141533"/>
            <a:ext cx="11554544" cy="686406"/>
          </a:xfrm>
          <a:prstGeom prst="rect">
            <a:avLst/>
          </a:prstGeom>
        </p:spPr>
        <p:txBody>
          <a:bodyPr wrap="square" lIns="0" tIns="0" rIns="0" bIns="0" rtlCol="0" anchor="t">
            <a:spAutoFit/>
          </a:bodyPr>
          <a:lstStyle/>
          <a:p>
            <a:pPr marL="0" lvl="0" indent="0" algn="l">
              <a:lnSpc>
                <a:spcPts val="5969"/>
              </a:lnSpc>
              <a:spcBef>
                <a:spcPct val="0"/>
              </a:spcBef>
            </a:pPr>
            <a:r>
              <a:rPr lang="en-US" sz="4263" u="none" strike="noStrike" dirty="0">
                <a:solidFill>
                  <a:srgbClr val="FFFFFF"/>
                </a:solidFill>
                <a:latin typeface="HK Modular"/>
              </a:rPr>
              <a:t>What is Image Processing?</a:t>
            </a:r>
          </a:p>
        </p:txBody>
      </p:sp>
      <p:grpSp>
        <p:nvGrpSpPr>
          <p:cNvPr id="10" name="Group 10"/>
          <p:cNvGrpSpPr/>
          <p:nvPr/>
        </p:nvGrpSpPr>
        <p:grpSpPr>
          <a:xfrm>
            <a:off x="1021921" y="1028700"/>
            <a:ext cx="1037426" cy="1037426"/>
            <a:chOff x="0" y="0"/>
            <a:chExt cx="1383234" cy="1383234"/>
          </a:xfrm>
        </p:grpSpPr>
        <p:sp>
          <p:nvSpPr>
            <p:cNvPr id="11" name="Freeform 11"/>
            <p:cNvSpPr/>
            <p:nvPr/>
          </p:nvSpPr>
          <p:spPr>
            <a:xfrm>
              <a:off x="0" y="0"/>
              <a:ext cx="1383234" cy="1383234"/>
            </a:xfrm>
            <a:custGeom>
              <a:avLst/>
              <a:gdLst/>
              <a:ahLst/>
              <a:cxnLst/>
              <a:rect l="l" t="t" r="r" b="b"/>
              <a:pathLst>
                <a:path w="1383234" h="1383234">
                  <a:moveTo>
                    <a:pt x="0" y="0"/>
                  </a:moveTo>
                  <a:lnTo>
                    <a:pt x="1383234" y="0"/>
                  </a:lnTo>
                  <a:lnTo>
                    <a:pt x="1383234" y="1383234"/>
                  </a:lnTo>
                  <a:lnTo>
                    <a:pt x="0" y="1383234"/>
                  </a:lnTo>
                  <a:lnTo>
                    <a:pt x="0" y="0"/>
                  </a:lnTo>
                  <a:close/>
                </a:path>
              </a:pathLst>
            </a:custGeom>
            <a:blipFill>
              <a:blip r:embed="rId8"/>
              <a:stretch>
                <a:fillRect/>
              </a:stretch>
            </a:blipFill>
          </p:spPr>
          <p:txBody>
            <a:bodyPr/>
            <a:lstStyle/>
            <a:p>
              <a:endParaRPr lang="en-US"/>
            </a:p>
          </p:txBody>
        </p:sp>
        <p:sp>
          <p:nvSpPr>
            <p:cNvPr id="12" name="TextBox 12"/>
            <p:cNvSpPr txBox="1"/>
            <p:nvPr/>
          </p:nvSpPr>
          <p:spPr>
            <a:xfrm>
              <a:off x="433422" y="380811"/>
              <a:ext cx="516391" cy="573987"/>
            </a:xfrm>
            <a:prstGeom prst="rect">
              <a:avLst/>
            </a:prstGeom>
          </p:spPr>
          <p:txBody>
            <a:bodyPr lIns="0" tIns="0" rIns="0" bIns="0" rtlCol="0" anchor="t">
              <a:spAutoFit/>
            </a:bodyPr>
            <a:lstStyle/>
            <a:p>
              <a:pPr marL="0" lvl="0" indent="0" algn="ctr">
                <a:lnSpc>
                  <a:spcPts val="3687"/>
                </a:lnSpc>
                <a:spcBef>
                  <a:spcPct val="0"/>
                </a:spcBef>
              </a:pPr>
              <a:r>
                <a:rPr lang="en-US" sz="2633" u="none" strike="noStrike">
                  <a:solidFill>
                    <a:srgbClr val="FFFFFF"/>
                  </a:solidFill>
                  <a:latin typeface="HK Modular"/>
                </a:rPr>
                <a:t>1</a:t>
              </a:r>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8AB5D383-1EE2-0222-9E0F-95299FA0730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716DB1-85E3-F6E2-0695-281C22F33A33}"/>
              </a:ext>
            </a:extLst>
          </p:cNvPr>
          <p:cNvSpPr txBox="1"/>
          <p:nvPr/>
        </p:nvSpPr>
        <p:spPr>
          <a:xfrm>
            <a:off x="609600" y="2981683"/>
            <a:ext cx="10769411" cy="4962897"/>
          </a:xfrm>
          <a:prstGeom prst="rect">
            <a:avLst/>
          </a:prstGeom>
        </p:spPr>
        <p:txBody>
          <a:bodyPr lIns="0" tIns="0" rIns="0" bIns="0" rtlCol="0" anchor="t">
            <a:spAutoFit/>
          </a:bodyPr>
          <a:lstStyle/>
          <a:p>
            <a:pPr algn="l">
              <a:lnSpc>
                <a:spcPts val="4336"/>
              </a:lnSpc>
            </a:pPr>
            <a:r>
              <a:rPr lang="en-US" sz="3600" b="0" i="0" dirty="0">
                <a:solidFill>
                  <a:schemeClr val="bg1"/>
                </a:solidFill>
                <a:effectLst/>
                <a:latin typeface="Tomorrow" panose="020B0604020202020204" charset="0"/>
              </a:rPr>
              <a:t>Transformers are a type of neural network architecture that was originally developed for natural language processing (NLP), but has recently been widely applied in computer vision. In image processing, transformers use self-attention to focus on global relationships between parts of an image or sequence of frames, instead of relying solely on convolution operations like traditional </a:t>
            </a:r>
            <a:r>
              <a:rPr lang="en-US" sz="3600" b="0" i="0" dirty="0" err="1">
                <a:solidFill>
                  <a:schemeClr val="bg1"/>
                </a:solidFill>
                <a:effectLst/>
                <a:latin typeface="Tomorrow" panose="020B0604020202020204" charset="0"/>
              </a:rPr>
              <a:t>CNNs</a:t>
            </a:r>
            <a:r>
              <a:rPr lang="en-US" sz="3600" b="0" i="0" dirty="0">
                <a:solidFill>
                  <a:schemeClr val="bg1"/>
                </a:solidFill>
                <a:effectLst/>
                <a:latin typeface="Tomorrow" panose="020B0604020202020204" charset="0"/>
              </a:rPr>
              <a:t>.</a:t>
            </a:r>
            <a:endParaRPr lang="en-US" sz="3600" dirty="0">
              <a:solidFill>
                <a:schemeClr val="bg1"/>
              </a:solidFill>
              <a:latin typeface="Tomorrow" panose="020B0604020202020204" charset="0"/>
            </a:endParaRPr>
          </a:p>
        </p:txBody>
      </p:sp>
      <p:sp>
        <p:nvSpPr>
          <p:cNvPr id="9" name="TextBox 9">
            <a:extLst>
              <a:ext uri="{FF2B5EF4-FFF2-40B4-BE49-F238E27FC236}">
                <a16:creationId xmlns:a16="http://schemas.microsoft.com/office/drawing/2014/main" id="{86AC3A3B-C262-ED8B-6A24-91EF021DCE71}"/>
              </a:ext>
            </a:extLst>
          </p:cNvPr>
          <p:cNvSpPr txBox="1"/>
          <p:nvPr/>
        </p:nvSpPr>
        <p:spPr>
          <a:xfrm>
            <a:off x="2254556" y="1141533"/>
            <a:ext cx="11554544" cy="686406"/>
          </a:xfrm>
          <a:prstGeom prst="rect">
            <a:avLst/>
          </a:prstGeom>
        </p:spPr>
        <p:txBody>
          <a:bodyPr wrap="square" lIns="0" tIns="0" rIns="0" bIns="0" rtlCol="0" anchor="t">
            <a:spAutoFit/>
          </a:bodyPr>
          <a:lstStyle/>
          <a:p>
            <a:pPr marL="0" lvl="0" indent="0" algn="l">
              <a:lnSpc>
                <a:spcPts val="5969"/>
              </a:lnSpc>
              <a:spcBef>
                <a:spcPct val="0"/>
              </a:spcBef>
            </a:pPr>
            <a:r>
              <a:rPr lang="en-US" sz="4263" u="none" strike="noStrike" dirty="0">
                <a:solidFill>
                  <a:srgbClr val="FFFFFF"/>
                </a:solidFill>
                <a:latin typeface="HK Modular"/>
              </a:rPr>
              <a:t>What is Transformer?</a:t>
            </a:r>
          </a:p>
        </p:txBody>
      </p:sp>
      <p:grpSp>
        <p:nvGrpSpPr>
          <p:cNvPr id="10" name="Group 10">
            <a:extLst>
              <a:ext uri="{FF2B5EF4-FFF2-40B4-BE49-F238E27FC236}">
                <a16:creationId xmlns:a16="http://schemas.microsoft.com/office/drawing/2014/main" id="{3EA93849-C460-F1C2-4C6E-1697821EF700}"/>
              </a:ext>
            </a:extLst>
          </p:cNvPr>
          <p:cNvGrpSpPr/>
          <p:nvPr/>
        </p:nvGrpSpPr>
        <p:grpSpPr>
          <a:xfrm>
            <a:off x="1021921" y="1028700"/>
            <a:ext cx="1037426" cy="1037426"/>
            <a:chOff x="0" y="0"/>
            <a:chExt cx="1383234" cy="1383234"/>
          </a:xfrm>
        </p:grpSpPr>
        <p:sp>
          <p:nvSpPr>
            <p:cNvPr id="11" name="Freeform 11">
              <a:extLst>
                <a:ext uri="{FF2B5EF4-FFF2-40B4-BE49-F238E27FC236}">
                  <a16:creationId xmlns:a16="http://schemas.microsoft.com/office/drawing/2014/main" id="{5B46D479-B15E-542B-30FF-C27DC0CF87E3}"/>
                </a:ext>
              </a:extLst>
            </p:cNvPr>
            <p:cNvSpPr/>
            <p:nvPr/>
          </p:nvSpPr>
          <p:spPr>
            <a:xfrm>
              <a:off x="0" y="0"/>
              <a:ext cx="1383234" cy="1383234"/>
            </a:xfrm>
            <a:custGeom>
              <a:avLst/>
              <a:gdLst/>
              <a:ahLst/>
              <a:cxnLst/>
              <a:rect l="l" t="t" r="r" b="b"/>
              <a:pathLst>
                <a:path w="1383234" h="1383234">
                  <a:moveTo>
                    <a:pt x="0" y="0"/>
                  </a:moveTo>
                  <a:lnTo>
                    <a:pt x="1383234" y="0"/>
                  </a:lnTo>
                  <a:lnTo>
                    <a:pt x="1383234" y="1383234"/>
                  </a:lnTo>
                  <a:lnTo>
                    <a:pt x="0" y="13832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3285520B-FF24-7BA0-165C-5FD6344D8204}"/>
                </a:ext>
              </a:extLst>
            </p:cNvPr>
            <p:cNvSpPr txBox="1"/>
            <p:nvPr/>
          </p:nvSpPr>
          <p:spPr>
            <a:xfrm>
              <a:off x="433422" y="380811"/>
              <a:ext cx="516391" cy="573987"/>
            </a:xfrm>
            <a:prstGeom prst="rect">
              <a:avLst/>
            </a:prstGeom>
          </p:spPr>
          <p:txBody>
            <a:bodyPr lIns="0" tIns="0" rIns="0" bIns="0" rtlCol="0" anchor="t">
              <a:spAutoFit/>
            </a:bodyPr>
            <a:lstStyle/>
            <a:p>
              <a:pPr marL="0" lvl="0" indent="0" algn="ctr">
                <a:lnSpc>
                  <a:spcPts val="3687"/>
                </a:lnSpc>
                <a:spcBef>
                  <a:spcPct val="0"/>
                </a:spcBef>
              </a:pPr>
              <a:r>
                <a:rPr lang="en-US" sz="2633" u="none" strike="noStrike">
                  <a:solidFill>
                    <a:srgbClr val="FFFFFF"/>
                  </a:solidFill>
                  <a:latin typeface="HK Modular"/>
                </a:rPr>
                <a:t>1</a:t>
              </a:r>
            </a:p>
          </p:txBody>
        </p:sp>
      </p:grpSp>
      <p:sp>
        <p:nvSpPr>
          <p:cNvPr id="13" name="Freeform 17">
            <a:extLst>
              <a:ext uri="{FF2B5EF4-FFF2-40B4-BE49-F238E27FC236}">
                <a16:creationId xmlns:a16="http://schemas.microsoft.com/office/drawing/2014/main" id="{024C17C4-8BE5-AF3C-1D89-81F81D516FB8}"/>
              </a:ext>
            </a:extLst>
          </p:cNvPr>
          <p:cNvSpPr/>
          <p:nvPr/>
        </p:nvSpPr>
        <p:spPr>
          <a:xfrm>
            <a:off x="14782800" y="7048500"/>
            <a:ext cx="2743200" cy="2691433"/>
          </a:xfrm>
          <a:custGeom>
            <a:avLst/>
            <a:gdLst/>
            <a:ahLst/>
            <a:cxnLst/>
            <a:rect l="l" t="t" r="r" b="b"/>
            <a:pathLst>
              <a:path w="1751461" h="1831594">
                <a:moveTo>
                  <a:pt x="0" y="0"/>
                </a:moveTo>
                <a:lnTo>
                  <a:pt x="1751462" y="0"/>
                </a:lnTo>
                <a:lnTo>
                  <a:pt x="1751462" y="1831594"/>
                </a:lnTo>
                <a:lnTo>
                  <a:pt x="0" y="1831594"/>
                </a:lnTo>
                <a:lnTo>
                  <a:pt x="0" y="0"/>
                </a:lnTo>
                <a:close/>
              </a:path>
            </a:pathLst>
          </a:custGeom>
          <a:blipFill>
            <a:blip r:embed="rId4"/>
            <a:stretch>
              <a:fillRect/>
            </a:stretch>
          </a:blipFill>
        </p:spPr>
        <p:txBody>
          <a:bodyPr/>
          <a:lstStyle/>
          <a:p>
            <a:endParaRPr lang="en-US"/>
          </a:p>
        </p:txBody>
      </p:sp>
      <p:pic>
        <p:nvPicPr>
          <p:cNvPr id="16" name="Hình ảnh 15">
            <a:extLst>
              <a:ext uri="{FF2B5EF4-FFF2-40B4-BE49-F238E27FC236}">
                <a16:creationId xmlns:a16="http://schemas.microsoft.com/office/drawing/2014/main" id="{37E1EBE8-3E62-1FB1-A8C5-6DB3AC0283B1}"/>
              </a:ext>
            </a:extLst>
          </p:cNvPr>
          <p:cNvPicPr>
            <a:picLocks noChangeAspect="1"/>
          </p:cNvPicPr>
          <p:nvPr/>
        </p:nvPicPr>
        <p:blipFill>
          <a:blip r:embed="rId5"/>
          <a:stretch>
            <a:fillRect/>
          </a:stretch>
        </p:blipFill>
        <p:spPr>
          <a:xfrm>
            <a:off x="11963400" y="2066126"/>
            <a:ext cx="5906324" cy="4001058"/>
          </a:xfrm>
          <a:prstGeom prst="rect">
            <a:avLst/>
          </a:prstGeom>
        </p:spPr>
      </p:pic>
    </p:spTree>
    <p:extLst>
      <p:ext uri="{BB962C8B-B14F-4D97-AF65-F5344CB8AC3E}">
        <p14:creationId xmlns:p14="http://schemas.microsoft.com/office/powerpoint/2010/main" val="16663264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224">
                <a:alpha val="100000"/>
              </a:srgbClr>
            </a:gs>
            <a:gs pos="50000">
              <a:srgbClr val="010219">
                <a:alpha val="100000"/>
              </a:srgbClr>
            </a:gs>
            <a:gs pos="100000">
              <a:srgbClr val="0496BE">
                <a:alpha val="100000"/>
              </a:srgbClr>
            </a:gs>
          </a:gsLst>
          <a:path path="circle">
            <a:fillToRect l="50000" t="50000" r="50000" b="50000"/>
          </a:path>
        </a:gradFill>
        <a:effectLst/>
      </p:bgPr>
    </p:bg>
    <p:spTree>
      <p:nvGrpSpPr>
        <p:cNvPr id="1" name="">
          <a:extLst>
            <a:ext uri="{FF2B5EF4-FFF2-40B4-BE49-F238E27FC236}">
              <a16:creationId xmlns:a16="http://schemas.microsoft.com/office/drawing/2014/main" id="{72DEF706-0A83-48FA-F187-AE6A99522F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36969B-2472-0608-A8A8-917341AB96EC}"/>
              </a:ext>
            </a:extLst>
          </p:cNvPr>
          <p:cNvSpPr/>
          <p:nvPr/>
        </p:nvSpPr>
        <p:spPr>
          <a:xfrm>
            <a:off x="-291717"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2B95B2DD-3F85-6FF4-A7EE-C54C4E00D6FC}"/>
              </a:ext>
            </a:extLst>
          </p:cNvPr>
          <p:cNvSpPr/>
          <p:nvPr/>
        </p:nvSpPr>
        <p:spPr>
          <a:xfrm>
            <a:off x="4464813"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a:extLst>
              <a:ext uri="{FF2B5EF4-FFF2-40B4-BE49-F238E27FC236}">
                <a16:creationId xmlns:a16="http://schemas.microsoft.com/office/drawing/2014/main" id="{01771D06-A042-1CD9-78AE-34F785D31197}"/>
              </a:ext>
            </a:extLst>
          </p:cNvPr>
          <p:cNvSpPr/>
          <p:nvPr/>
        </p:nvSpPr>
        <p:spPr>
          <a:xfrm>
            <a:off x="922134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a:extLst>
              <a:ext uri="{FF2B5EF4-FFF2-40B4-BE49-F238E27FC236}">
                <a16:creationId xmlns:a16="http://schemas.microsoft.com/office/drawing/2014/main" id="{794529A1-A3E2-A110-AF28-C65AE82B8715}"/>
              </a:ext>
            </a:extLst>
          </p:cNvPr>
          <p:cNvSpPr/>
          <p:nvPr/>
        </p:nvSpPr>
        <p:spPr>
          <a:xfrm>
            <a:off x="13977872" y="-61426"/>
            <a:ext cx="4601845" cy="3612448"/>
          </a:xfrm>
          <a:custGeom>
            <a:avLst/>
            <a:gdLst/>
            <a:ahLst/>
            <a:cxnLst/>
            <a:rect l="l" t="t" r="r" b="b"/>
            <a:pathLst>
              <a:path w="4601845" h="3612448">
                <a:moveTo>
                  <a:pt x="0" y="0"/>
                </a:moveTo>
                <a:lnTo>
                  <a:pt x="4601845" y="0"/>
                </a:lnTo>
                <a:lnTo>
                  <a:pt x="4601845" y="3612449"/>
                </a:lnTo>
                <a:lnTo>
                  <a:pt x="0" y="3612449"/>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7" name="TextBox 7">
            <a:extLst>
              <a:ext uri="{FF2B5EF4-FFF2-40B4-BE49-F238E27FC236}">
                <a16:creationId xmlns:a16="http://schemas.microsoft.com/office/drawing/2014/main" id="{AD2131AA-8A32-9819-8396-69BBACCC86D4}"/>
              </a:ext>
            </a:extLst>
          </p:cNvPr>
          <p:cNvSpPr txBox="1"/>
          <p:nvPr/>
        </p:nvSpPr>
        <p:spPr>
          <a:xfrm>
            <a:off x="291753" y="3206862"/>
            <a:ext cx="9176392" cy="5514330"/>
          </a:xfrm>
          <a:prstGeom prst="rect">
            <a:avLst/>
          </a:prstGeom>
        </p:spPr>
        <p:txBody>
          <a:bodyPr wrap="square" lIns="0" tIns="0" rIns="0" bIns="0" rtlCol="0" anchor="t">
            <a:spAutoFit/>
          </a:bodyPr>
          <a:lstStyle/>
          <a:p>
            <a:pPr algn="l">
              <a:lnSpc>
                <a:spcPts val="4336"/>
              </a:lnSpc>
            </a:pPr>
            <a:r>
              <a:rPr lang="en-US" sz="3600" b="0" i="0" dirty="0">
                <a:solidFill>
                  <a:schemeClr val="bg1"/>
                </a:solidFill>
                <a:effectLst/>
                <a:latin typeface="Tomorrow" panose="020B0604020202020204" charset="0"/>
              </a:rPr>
              <a:t>A vision transformer (</a:t>
            </a:r>
            <a:r>
              <a:rPr lang="en-US" sz="3600" b="0" i="0" dirty="0" err="1">
                <a:solidFill>
                  <a:schemeClr val="bg1"/>
                </a:solidFill>
                <a:effectLst/>
                <a:latin typeface="Tomorrow" panose="020B0604020202020204" charset="0"/>
              </a:rPr>
              <a:t>ViT</a:t>
            </a:r>
            <a:r>
              <a:rPr lang="en-US" sz="3600" b="0" i="0" dirty="0">
                <a:solidFill>
                  <a:schemeClr val="bg1"/>
                </a:solidFill>
                <a:effectLst/>
                <a:latin typeface="Tomorrow" panose="020B0604020202020204" charset="0"/>
              </a:rPr>
              <a:t>) is a transformer designed for computer vision. A </a:t>
            </a:r>
            <a:r>
              <a:rPr lang="en-US" sz="3600" b="0" i="0" dirty="0" err="1">
                <a:solidFill>
                  <a:schemeClr val="bg1"/>
                </a:solidFill>
                <a:effectLst/>
                <a:latin typeface="Tomorrow" panose="020B0604020202020204" charset="0"/>
              </a:rPr>
              <a:t>ViT</a:t>
            </a:r>
            <a:r>
              <a:rPr lang="en-US" sz="3600" b="0" i="0" dirty="0">
                <a:solidFill>
                  <a:schemeClr val="bg1"/>
                </a:solidFill>
                <a:effectLst/>
                <a:latin typeface="Tomorrow" panose="020B0604020202020204" charset="0"/>
              </a:rPr>
              <a:t> decomposes an input image into a series of patches (rather than text into tokens), serializes each patch into a vector, and maps it to a smaller dimension with a single matrix multiplication. These vector embeddings are then processed by a transformer encoder as if they were token embeddings.</a:t>
            </a:r>
            <a:endParaRPr lang="en-US" sz="3600" dirty="0">
              <a:solidFill>
                <a:schemeClr val="bg1"/>
              </a:solidFill>
              <a:latin typeface="Tomorrow" panose="020B0604020202020204" charset="0"/>
            </a:endParaRPr>
          </a:p>
        </p:txBody>
      </p:sp>
      <p:sp>
        <p:nvSpPr>
          <p:cNvPr id="9" name="TextBox 9">
            <a:extLst>
              <a:ext uri="{FF2B5EF4-FFF2-40B4-BE49-F238E27FC236}">
                <a16:creationId xmlns:a16="http://schemas.microsoft.com/office/drawing/2014/main" id="{C31C8DEE-99C1-0FB6-44E8-16322B32CE4F}"/>
              </a:ext>
            </a:extLst>
          </p:cNvPr>
          <p:cNvSpPr txBox="1"/>
          <p:nvPr/>
        </p:nvSpPr>
        <p:spPr>
          <a:xfrm>
            <a:off x="2254556" y="1141533"/>
            <a:ext cx="12756844" cy="686406"/>
          </a:xfrm>
          <a:prstGeom prst="rect">
            <a:avLst/>
          </a:prstGeom>
        </p:spPr>
        <p:txBody>
          <a:bodyPr wrap="square" lIns="0" tIns="0" rIns="0" bIns="0" rtlCol="0" anchor="t">
            <a:spAutoFit/>
          </a:bodyPr>
          <a:lstStyle/>
          <a:p>
            <a:pPr marL="0" lvl="0" indent="0" algn="l">
              <a:lnSpc>
                <a:spcPts val="5969"/>
              </a:lnSpc>
              <a:spcBef>
                <a:spcPct val="0"/>
              </a:spcBef>
            </a:pPr>
            <a:r>
              <a:rPr lang="en-US" sz="4263" u="none" strike="noStrike" dirty="0">
                <a:solidFill>
                  <a:srgbClr val="FFFFFF"/>
                </a:solidFill>
                <a:latin typeface="HK Modular"/>
              </a:rPr>
              <a:t>What is Vison transformers?</a:t>
            </a:r>
          </a:p>
        </p:txBody>
      </p:sp>
      <p:grpSp>
        <p:nvGrpSpPr>
          <p:cNvPr id="10" name="Group 10">
            <a:extLst>
              <a:ext uri="{FF2B5EF4-FFF2-40B4-BE49-F238E27FC236}">
                <a16:creationId xmlns:a16="http://schemas.microsoft.com/office/drawing/2014/main" id="{0809352F-9F3D-ADCF-9AF4-C69DEE6435C5}"/>
              </a:ext>
            </a:extLst>
          </p:cNvPr>
          <p:cNvGrpSpPr/>
          <p:nvPr/>
        </p:nvGrpSpPr>
        <p:grpSpPr>
          <a:xfrm>
            <a:off x="1021921" y="1028700"/>
            <a:ext cx="1037426" cy="1037426"/>
            <a:chOff x="0" y="0"/>
            <a:chExt cx="1383234" cy="1383234"/>
          </a:xfrm>
        </p:grpSpPr>
        <p:sp>
          <p:nvSpPr>
            <p:cNvPr id="11" name="Freeform 11">
              <a:extLst>
                <a:ext uri="{FF2B5EF4-FFF2-40B4-BE49-F238E27FC236}">
                  <a16:creationId xmlns:a16="http://schemas.microsoft.com/office/drawing/2014/main" id="{892FE2FD-376D-86EF-0CE3-7A2C1BB1A658}"/>
                </a:ext>
              </a:extLst>
            </p:cNvPr>
            <p:cNvSpPr/>
            <p:nvPr/>
          </p:nvSpPr>
          <p:spPr>
            <a:xfrm>
              <a:off x="0" y="0"/>
              <a:ext cx="1383234" cy="1383234"/>
            </a:xfrm>
            <a:custGeom>
              <a:avLst/>
              <a:gdLst/>
              <a:ahLst/>
              <a:cxnLst/>
              <a:rect l="l" t="t" r="r" b="b"/>
              <a:pathLst>
                <a:path w="1383234" h="1383234">
                  <a:moveTo>
                    <a:pt x="0" y="0"/>
                  </a:moveTo>
                  <a:lnTo>
                    <a:pt x="1383234" y="0"/>
                  </a:lnTo>
                  <a:lnTo>
                    <a:pt x="1383234" y="1383234"/>
                  </a:lnTo>
                  <a:lnTo>
                    <a:pt x="0" y="1383234"/>
                  </a:lnTo>
                  <a:lnTo>
                    <a:pt x="0" y="0"/>
                  </a:lnTo>
                  <a:close/>
                </a:path>
              </a:pathLst>
            </a:custGeom>
            <a:blipFill>
              <a:blip r:embed="rId5"/>
              <a:stretch>
                <a:fillRect/>
              </a:stretch>
            </a:blipFill>
          </p:spPr>
          <p:txBody>
            <a:bodyPr/>
            <a:lstStyle/>
            <a:p>
              <a:endParaRPr lang="en-US"/>
            </a:p>
          </p:txBody>
        </p:sp>
        <p:sp>
          <p:nvSpPr>
            <p:cNvPr id="12" name="TextBox 12">
              <a:extLst>
                <a:ext uri="{FF2B5EF4-FFF2-40B4-BE49-F238E27FC236}">
                  <a16:creationId xmlns:a16="http://schemas.microsoft.com/office/drawing/2014/main" id="{C3E6AAA8-8B10-A96D-2599-868AA067DC0D}"/>
                </a:ext>
              </a:extLst>
            </p:cNvPr>
            <p:cNvSpPr txBox="1"/>
            <p:nvPr/>
          </p:nvSpPr>
          <p:spPr>
            <a:xfrm>
              <a:off x="433422" y="380811"/>
              <a:ext cx="516391" cy="573987"/>
            </a:xfrm>
            <a:prstGeom prst="rect">
              <a:avLst/>
            </a:prstGeom>
          </p:spPr>
          <p:txBody>
            <a:bodyPr lIns="0" tIns="0" rIns="0" bIns="0" rtlCol="0" anchor="t">
              <a:spAutoFit/>
            </a:bodyPr>
            <a:lstStyle/>
            <a:p>
              <a:pPr marL="0" lvl="0" indent="0" algn="ctr">
                <a:lnSpc>
                  <a:spcPts val="3687"/>
                </a:lnSpc>
                <a:spcBef>
                  <a:spcPct val="0"/>
                </a:spcBef>
              </a:pPr>
              <a:r>
                <a:rPr lang="en-US" sz="2633" u="none" strike="noStrike">
                  <a:solidFill>
                    <a:srgbClr val="FFFFFF"/>
                  </a:solidFill>
                  <a:latin typeface="HK Modular"/>
                </a:rPr>
                <a:t>1</a:t>
              </a:r>
            </a:p>
          </p:txBody>
        </p:sp>
      </p:grpSp>
      <p:pic>
        <p:nvPicPr>
          <p:cNvPr id="3074" name="Picture 2">
            <a:extLst>
              <a:ext uri="{FF2B5EF4-FFF2-40B4-BE49-F238E27FC236}">
                <a16:creationId xmlns:a16="http://schemas.microsoft.com/office/drawing/2014/main" id="{24E3A16F-4588-E34B-F35D-2BBACBF05A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69632" y="3162300"/>
            <a:ext cx="8216477" cy="564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42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3">
              <a:alphaModFix amt="32999"/>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522571" y="2859235"/>
            <a:ext cx="2036126" cy="2104523"/>
          </a:xfrm>
          <a:custGeom>
            <a:avLst/>
            <a:gdLst/>
            <a:ahLst/>
            <a:cxnLst/>
            <a:rect l="l" t="t" r="r" b="b"/>
            <a:pathLst>
              <a:path w="2036126" h="2104523">
                <a:moveTo>
                  <a:pt x="2036125" y="0"/>
                </a:moveTo>
                <a:lnTo>
                  <a:pt x="0" y="0"/>
                </a:lnTo>
                <a:lnTo>
                  <a:pt x="0" y="2104523"/>
                </a:lnTo>
                <a:lnTo>
                  <a:pt x="2036125" y="2104523"/>
                </a:lnTo>
                <a:lnTo>
                  <a:pt x="2036125" y="0"/>
                </a:lnTo>
                <a:close/>
              </a:path>
            </a:pathLst>
          </a:custGeom>
          <a:blipFill>
            <a:blip r:embed="rId5"/>
            <a:stretch>
              <a:fillRect/>
            </a:stretch>
          </a:blipFill>
        </p:spPr>
        <p:txBody>
          <a:bodyPr/>
          <a:lstStyle/>
          <a:p>
            <a:endParaRPr lang="en-US"/>
          </a:p>
        </p:txBody>
      </p:sp>
      <p:sp>
        <p:nvSpPr>
          <p:cNvPr id="4" name="Freeform 4"/>
          <p:cNvSpPr/>
          <p:nvPr/>
        </p:nvSpPr>
        <p:spPr>
          <a:xfrm rot="288391">
            <a:off x="2288185" y="3093483"/>
            <a:ext cx="5830712" cy="5706810"/>
          </a:xfrm>
          <a:custGeom>
            <a:avLst/>
            <a:gdLst/>
            <a:ahLst/>
            <a:cxnLst/>
            <a:rect l="l" t="t" r="r" b="b"/>
            <a:pathLst>
              <a:path w="5830712" h="5706810">
                <a:moveTo>
                  <a:pt x="0" y="0"/>
                </a:moveTo>
                <a:lnTo>
                  <a:pt x="5830712" y="0"/>
                </a:lnTo>
                <a:lnTo>
                  <a:pt x="5830712" y="5706809"/>
                </a:lnTo>
                <a:lnTo>
                  <a:pt x="0" y="5706809"/>
                </a:lnTo>
                <a:lnTo>
                  <a:pt x="0" y="0"/>
                </a:lnTo>
                <a:close/>
              </a:path>
            </a:pathLst>
          </a:custGeom>
          <a:blipFill>
            <a:blip r:embed="rId6"/>
            <a:stretch>
              <a:fillRect/>
            </a:stretch>
          </a:blipFill>
        </p:spPr>
        <p:txBody>
          <a:bodyPr/>
          <a:lstStyle/>
          <a:p>
            <a:endParaRPr lang="en-US" dirty="0"/>
          </a:p>
        </p:txBody>
      </p:sp>
      <p:grpSp>
        <p:nvGrpSpPr>
          <p:cNvPr id="5" name="Group 5"/>
          <p:cNvGrpSpPr/>
          <p:nvPr/>
        </p:nvGrpSpPr>
        <p:grpSpPr>
          <a:xfrm>
            <a:off x="9144000" y="3275802"/>
            <a:ext cx="7848600" cy="2142397"/>
            <a:chOff x="0" y="0"/>
            <a:chExt cx="10273483" cy="1971045"/>
          </a:xfrm>
        </p:grpSpPr>
        <p:sp>
          <p:nvSpPr>
            <p:cNvPr id="6" name="Freeform 6"/>
            <p:cNvSpPr/>
            <p:nvPr/>
          </p:nvSpPr>
          <p:spPr>
            <a:xfrm>
              <a:off x="0" y="0"/>
              <a:ext cx="10273483" cy="1971045"/>
            </a:xfrm>
            <a:custGeom>
              <a:avLst/>
              <a:gdLst/>
              <a:ahLst/>
              <a:cxnLst/>
              <a:rect l="l" t="t" r="r" b="b"/>
              <a:pathLst>
                <a:path w="10273483" h="1971045">
                  <a:moveTo>
                    <a:pt x="0" y="0"/>
                  </a:moveTo>
                  <a:lnTo>
                    <a:pt x="10273483" y="0"/>
                  </a:lnTo>
                  <a:lnTo>
                    <a:pt x="10273483" y="1971045"/>
                  </a:lnTo>
                  <a:lnTo>
                    <a:pt x="0" y="1971045"/>
                  </a:lnTo>
                  <a:lnTo>
                    <a:pt x="0" y="0"/>
                  </a:lnTo>
                  <a:close/>
                </a:path>
              </a:pathLst>
            </a:custGeom>
            <a:blipFill>
              <a:blip r:embed="rId7">
                <a:extLst>
                  <a:ext uri="{96DAC541-7B7A-43D3-8B79-37D633B846F1}">
                    <asvg:svgBlip xmlns:asvg="http://schemas.microsoft.com/office/drawing/2016/SVG/main" r:embed="rId8"/>
                  </a:ext>
                </a:extLst>
              </a:blip>
              <a:stretch>
                <a:fillRect t="-14175" b="-14175"/>
              </a:stretch>
            </a:blipFill>
          </p:spPr>
          <p:txBody>
            <a:bodyPr/>
            <a:lstStyle/>
            <a:p>
              <a:endParaRPr lang="en-US"/>
            </a:p>
          </p:txBody>
        </p:sp>
        <p:sp>
          <p:nvSpPr>
            <p:cNvPr id="7" name="TextBox 7"/>
            <p:cNvSpPr txBox="1"/>
            <p:nvPr/>
          </p:nvSpPr>
          <p:spPr>
            <a:xfrm>
              <a:off x="334437" y="349531"/>
              <a:ext cx="9551602" cy="1168035"/>
            </a:xfrm>
            <a:prstGeom prst="rect">
              <a:avLst/>
            </a:prstGeom>
          </p:spPr>
          <p:txBody>
            <a:bodyPr lIns="0" tIns="0" rIns="0" bIns="0" rtlCol="0" anchor="t">
              <a:spAutoFit/>
            </a:bodyPr>
            <a:lstStyle/>
            <a:p>
              <a:pPr algn="ctr">
                <a:lnSpc>
                  <a:spcPts val="3312"/>
                </a:lnSpc>
              </a:pPr>
              <a:r>
                <a:rPr lang="en-US" sz="3345" dirty="0">
                  <a:solidFill>
                    <a:srgbClr val="FFFFFF"/>
                  </a:solidFill>
                  <a:latin typeface="Tomorrow"/>
                </a:rPr>
                <a:t>Images</a:t>
              </a:r>
            </a:p>
            <a:p>
              <a:pPr algn="ctr">
                <a:lnSpc>
                  <a:spcPts val="3312"/>
                </a:lnSpc>
              </a:pPr>
              <a:r>
                <a:rPr lang="en-US" sz="3345" dirty="0">
                  <a:solidFill>
                    <a:srgbClr val="FFFFFF"/>
                  </a:solidFill>
                  <a:latin typeface="Tomorrow"/>
                </a:rPr>
                <a:t>Train: 10,710</a:t>
              </a:r>
            </a:p>
            <a:p>
              <a:pPr algn="ctr">
                <a:lnSpc>
                  <a:spcPts val="3312"/>
                </a:lnSpc>
              </a:pPr>
              <a:r>
                <a:rPr lang="en-US" sz="3345" dirty="0">
                  <a:solidFill>
                    <a:srgbClr val="FFFFFF"/>
                  </a:solidFill>
                  <a:latin typeface="Tomorrow"/>
                </a:rPr>
                <a:t>Test: 1,890</a:t>
              </a:r>
            </a:p>
          </p:txBody>
        </p:sp>
      </p:grpSp>
      <p:grpSp>
        <p:nvGrpSpPr>
          <p:cNvPr id="8" name="Group 8"/>
          <p:cNvGrpSpPr/>
          <p:nvPr/>
        </p:nvGrpSpPr>
        <p:grpSpPr>
          <a:xfrm>
            <a:off x="1021921" y="1028700"/>
            <a:ext cx="1037426" cy="1037426"/>
            <a:chOff x="0" y="0"/>
            <a:chExt cx="1383234" cy="1383234"/>
          </a:xfrm>
        </p:grpSpPr>
        <p:sp>
          <p:nvSpPr>
            <p:cNvPr id="9" name="Freeform 9"/>
            <p:cNvSpPr/>
            <p:nvPr/>
          </p:nvSpPr>
          <p:spPr>
            <a:xfrm>
              <a:off x="0" y="0"/>
              <a:ext cx="1383234" cy="1383234"/>
            </a:xfrm>
            <a:custGeom>
              <a:avLst/>
              <a:gdLst/>
              <a:ahLst/>
              <a:cxnLst/>
              <a:rect l="l" t="t" r="r" b="b"/>
              <a:pathLst>
                <a:path w="1383234" h="1383234">
                  <a:moveTo>
                    <a:pt x="0" y="0"/>
                  </a:moveTo>
                  <a:lnTo>
                    <a:pt x="1383234" y="0"/>
                  </a:lnTo>
                  <a:lnTo>
                    <a:pt x="1383234" y="1383234"/>
                  </a:lnTo>
                  <a:lnTo>
                    <a:pt x="0" y="1383234"/>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433422" y="380811"/>
              <a:ext cx="516391" cy="573987"/>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2</a:t>
              </a:r>
            </a:p>
          </p:txBody>
        </p:sp>
      </p:grpSp>
      <p:grpSp>
        <p:nvGrpSpPr>
          <p:cNvPr id="11" name="Group 11"/>
          <p:cNvGrpSpPr/>
          <p:nvPr/>
        </p:nvGrpSpPr>
        <p:grpSpPr>
          <a:xfrm>
            <a:off x="9144000" y="6414995"/>
            <a:ext cx="7848600" cy="3190932"/>
            <a:chOff x="0" y="0"/>
            <a:chExt cx="10273483" cy="2529846"/>
          </a:xfrm>
        </p:grpSpPr>
        <p:sp>
          <p:nvSpPr>
            <p:cNvPr id="12" name="Freeform 12"/>
            <p:cNvSpPr/>
            <p:nvPr/>
          </p:nvSpPr>
          <p:spPr>
            <a:xfrm>
              <a:off x="0" y="0"/>
              <a:ext cx="10273483" cy="2529846"/>
            </a:xfrm>
            <a:custGeom>
              <a:avLst/>
              <a:gdLst/>
              <a:ahLst/>
              <a:cxnLst/>
              <a:rect l="l" t="t" r="r" b="b"/>
              <a:pathLst>
                <a:path w="10273483" h="2529845">
                  <a:moveTo>
                    <a:pt x="0" y="0"/>
                  </a:moveTo>
                  <a:lnTo>
                    <a:pt x="10273483" y="0"/>
                  </a:lnTo>
                  <a:lnTo>
                    <a:pt x="10273483" y="2529845"/>
                  </a:lnTo>
                  <a:lnTo>
                    <a:pt x="0" y="252984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3" name="TextBox 13"/>
            <p:cNvSpPr txBox="1"/>
            <p:nvPr/>
          </p:nvSpPr>
          <p:spPr>
            <a:xfrm>
              <a:off x="334437" y="373940"/>
              <a:ext cx="9551602" cy="1677586"/>
            </a:xfrm>
            <a:prstGeom prst="rect">
              <a:avLst/>
            </a:prstGeom>
          </p:spPr>
          <p:txBody>
            <a:bodyPr lIns="0" tIns="0" rIns="0" bIns="0" rtlCol="0" anchor="t">
              <a:spAutoFit/>
            </a:bodyPr>
            <a:lstStyle/>
            <a:p>
              <a:pPr marL="0" lvl="0" indent="0" algn="just">
                <a:lnSpc>
                  <a:spcPts val="3312"/>
                </a:lnSpc>
                <a:spcBef>
                  <a:spcPct val="0"/>
                </a:spcBef>
              </a:pPr>
              <a:r>
                <a:rPr lang="en-US" sz="2800" dirty="0">
                  <a:solidFill>
                    <a:srgbClr val="FFFFFF"/>
                  </a:solidFill>
                  <a:latin typeface="Tomorrow"/>
                </a:rPr>
                <a:t>Classes: 15 action (calling, clapping, cycling, dancing, drinking, eating, fighting, hugging, laughing, listening to music, running, sitting, sleeping, texting, using laptop)</a:t>
              </a:r>
            </a:p>
          </p:txBody>
        </p:sp>
      </p:grpSp>
      <p:grpSp>
        <p:nvGrpSpPr>
          <p:cNvPr id="14" name="Group 14"/>
          <p:cNvGrpSpPr/>
          <p:nvPr/>
        </p:nvGrpSpPr>
        <p:grpSpPr>
          <a:xfrm>
            <a:off x="9144000" y="598721"/>
            <a:ext cx="7705112" cy="1897384"/>
            <a:chOff x="0" y="0"/>
            <a:chExt cx="10273483" cy="2529845"/>
          </a:xfrm>
        </p:grpSpPr>
        <p:sp>
          <p:nvSpPr>
            <p:cNvPr id="15" name="Freeform 15"/>
            <p:cNvSpPr/>
            <p:nvPr/>
          </p:nvSpPr>
          <p:spPr>
            <a:xfrm>
              <a:off x="0" y="0"/>
              <a:ext cx="10273483" cy="2529845"/>
            </a:xfrm>
            <a:custGeom>
              <a:avLst/>
              <a:gdLst/>
              <a:ahLst/>
              <a:cxnLst/>
              <a:rect l="l" t="t" r="r" b="b"/>
              <a:pathLst>
                <a:path w="10273483" h="2529845">
                  <a:moveTo>
                    <a:pt x="0" y="0"/>
                  </a:moveTo>
                  <a:lnTo>
                    <a:pt x="10273483" y="0"/>
                  </a:lnTo>
                  <a:lnTo>
                    <a:pt x="10273483" y="2529845"/>
                  </a:lnTo>
                  <a:lnTo>
                    <a:pt x="0" y="252984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16" name="TextBox 16"/>
            <p:cNvSpPr txBox="1"/>
            <p:nvPr/>
          </p:nvSpPr>
          <p:spPr>
            <a:xfrm>
              <a:off x="360941" y="908848"/>
              <a:ext cx="9551602" cy="564257"/>
            </a:xfrm>
            <a:prstGeom prst="rect">
              <a:avLst/>
            </a:prstGeom>
          </p:spPr>
          <p:txBody>
            <a:bodyPr lIns="0" tIns="0" rIns="0" bIns="0" rtlCol="0" anchor="t">
              <a:spAutoFit/>
            </a:bodyPr>
            <a:lstStyle/>
            <a:p>
              <a:pPr marL="0" lvl="0" indent="0" algn="ctr">
                <a:lnSpc>
                  <a:spcPts val="3312"/>
                </a:lnSpc>
                <a:spcBef>
                  <a:spcPct val="0"/>
                </a:spcBef>
              </a:pPr>
              <a:r>
                <a:rPr lang="en-US" sz="3345" dirty="0">
                  <a:solidFill>
                    <a:srgbClr val="FFFFFF"/>
                  </a:solidFill>
                  <a:latin typeface="Tomorrow"/>
                </a:rPr>
                <a:t>Source: HAR in Kaggle</a:t>
              </a:r>
            </a:p>
          </p:txBody>
        </p:sp>
      </p:grpSp>
      <p:sp>
        <p:nvSpPr>
          <p:cNvPr id="17" name="TextBox 17"/>
          <p:cNvSpPr txBox="1"/>
          <p:nvPr/>
        </p:nvSpPr>
        <p:spPr>
          <a:xfrm>
            <a:off x="2254557" y="1141533"/>
            <a:ext cx="15004743" cy="713385"/>
          </a:xfrm>
          <a:prstGeom prst="rect">
            <a:avLst/>
          </a:prstGeom>
        </p:spPr>
        <p:txBody>
          <a:bodyPr lIns="0" tIns="0" rIns="0" bIns="0" rtlCol="0" anchor="t">
            <a:spAutoFit/>
          </a:bodyPr>
          <a:lstStyle/>
          <a:p>
            <a:pPr marL="0" lvl="0" indent="0" algn="l">
              <a:lnSpc>
                <a:spcPts val="5829"/>
              </a:lnSpc>
              <a:spcBef>
                <a:spcPct val="0"/>
              </a:spcBef>
            </a:pPr>
            <a:r>
              <a:rPr lang="en-US" sz="4163">
                <a:solidFill>
                  <a:srgbClr val="FFFFFF"/>
                </a:solidFill>
                <a:latin typeface="HK Modular"/>
              </a:rPr>
              <a:t>Dataset</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7096D">
                <a:alpha val="100000"/>
              </a:srgbClr>
            </a:gs>
            <a:gs pos="50000">
              <a:srgbClr val="240753">
                <a:alpha val="100000"/>
              </a:srgbClr>
            </a:gs>
            <a:gs pos="100000">
              <a:srgbClr val="2A053D">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71103" y="-3227555"/>
            <a:ext cx="11749288" cy="13926958"/>
          </a:xfrm>
          <a:custGeom>
            <a:avLst/>
            <a:gdLst/>
            <a:ahLst/>
            <a:cxnLst/>
            <a:rect l="l" t="t" r="r" b="b"/>
            <a:pathLst>
              <a:path w="11749288" h="13926958">
                <a:moveTo>
                  <a:pt x="0" y="0"/>
                </a:moveTo>
                <a:lnTo>
                  <a:pt x="11749288" y="0"/>
                </a:lnTo>
                <a:lnTo>
                  <a:pt x="11749288" y="13926958"/>
                </a:lnTo>
                <a:lnTo>
                  <a:pt x="0" y="13926958"/>
                </a:lnTo>
                <a:lnTo>
                  <a:pt x="0" y="0"/>
                </a:lnTo>
                <a:close/>
              </a:path>
            </a:pathLst>
          </a:custGeom>
          <a:blipFill>
            <a:blip r:embed="rId3">
              <a:alphaModFix amt="32999"/>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021921" y="1028700"/>
            <a:ext cx="1037426" cy="1037452"/>
            <a:chOff x="0" y="0"/>
            <a:chExt cx="1383234" cy="1383269"/>
          </a:xfrm>
        </p:grpSpPr>
        <p:sp>
          <p:nvSpPr>
            <p:cNvPr id="4" name="Freeform 4"/>
            <p:cNvSpPr/>
            <p:nvPr/>
          </p:nvSpPr>
          <p:spPr>
            <a:xfrm>
              <a:off x="0" y="0"/>
              <a:ext cx="1383234" cy="1383269"/>
            </a:xfrm>
            <a:custGeom>
              <a:avLst/>
              <a:gdLst/>
              <a:ahLst/>
              <a:cxnLst/>
              <a:rect l="l" t="t" r="r" b="b"/>
              <a:pathLst>
                <a:path w="1383234" h="1383269">
                  <a:moveTo>
                    <a:pt x="0" y="0"/>
                  </a:moveTo>
                  <a:lnTo>
                    <a:pt x="1383234" y="0"/>
                  </a:lnTo>
                  <a:lnTo>
                    <a:pt x="1383234" y="1383269"/>
                  </a:lnTo>
                  <a:lnTo>
                    <a:pt x="0" y="1383269"/>
                  </a:lnTo>
                  <a:lnTo>
                    <a:pt x="0" y="0"/>
                  </a:lnTo>
                  <a:close/>
                </a:path>
              </a:pathLst>
            </a:custGeom>
            <a:blipFill>
              <a:blip r:embed="rId5"/>
              <a:stretch>
                <a:fillRect l="-1" r="-1"/>
              </a:stretch>
            </a:blipFill>
          </p:spPr>
          <p:txBody>
            <a:bodyPr/>
            <a:lstStyle/>
            <a:p>
              <a:endParaRPr lang="en-US"/>
            </a:p>
          </p:txBody>
        </p:sp>
        <p:sp>
          <p:nvSpPr>
            <p:cNvPr id="5" name="TextBox 5"/>
            <p:cNvSpPr txBox="1"/>
            <p:nvPr/>
          </p:nvSpPr>
          <p:spPr>
            <a:xfrm>
              <a:off x="433422" y="380811"/>
              <a:ext cx="516391" cy="574021"/>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3</a:t>
              </a:r>
            </a:p>
          </p:txBody>
        </p:sp>
      </p:grpSp>
      <p:sp>
        <p:nvSpPr>
          <p:cNvPr id="6" name="TextBox 6"/>
          <p:cNvSpPr txBox="1"/>
          <p:nvPr/>
        </p:nvSpPr>
        <p:spPr>
          <a:xfrm>
            <a:off x="2254557" y="1141533"/>
            <a:ext cx="15004743" cy="664606"/>
          </a:xfrm>
          <a:prstGeom prst="rect">
            <a:avLst/>
          </a:prstGeom>
        </p:spPr>
        <p:txBody>
          <a:bodyPr lIns="0" tIns="0" rIns="0" bIns="0" rtlCol="0" anchor="t">
            <a:spAutoFit/>
          </a:bodyPr>
          <a:lstStyle/>
          <a:p>
            <a:pPr marL="0" lvl="0" indent="0" algn="l">
              <a:lnSpc>
                <a:spcPts val="5829"/>
              </a:lnSpc>
              <a:spcBef>
                <a:spcPct val="0"/>
              </a:spcBef>
            </a:pPr>
            <a:r>
              <a:rPr lang="en-US" sz="4163" dirty="0">
                <a:solidFill>
                  <a:srgbClr val="FFFFFF"/>
                </a:solidFill>
                <a:latin typeface="HK Modular"/>
              </a:rPr>
              <a:t>Model </a:t>
            </a:r>
          </a:p>
        </p:txBody>
      </p:sp>
      <p:pic>
        <p:nvPicPr>
          <p:cNvPr id="8" name="Hình ảnh 7">
            <a:extLst>
              <a:ext uri="{FF2B5EF4-FFF2-40B4-BE49-F238E27FC236}">
                <a16:creationId xmlns:a16="http://schemas.microsoft.com/office/drawing/2014/main" id="{AE468520-AEB2-354D-F220-13CEEF6B41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33" y="2904352"/>
            <a:ext cx="16280534" cy="6068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923580" y="-190500"/>
            <a:ext cx="19211580" cy="19211580"/>
          </a:xfrm>
          <a:custGeom>
            <a:avLst/>
            <a:gdLst/>
            <a:ahLst/>
            <a:cxnLst/>
            <a:rect l="l" t="t" r="r" b="b"/>
            <a:pathLst>
              <a:path w="19211580" h="19211580">
                <a:moveTo>
                  <a:pt x="0" y="0"/>
                </a:moveTo>
                <a:lnTo>
                  <a:pt x="19211580" y="0"/>
                </a:lnTo>
                <a:lnTo>
                  <a:pt x="19211580" y="19211580"/>
                </a:lnTo>
                <a:lnTo>
                  <a:pt x="0" y="19211580"/>
                </a:lnTo>
                <a:lnTo>
                  <a:pt x="0" y="0"/>
                </a:lnTo>
                <a:close/>
              </a:path>
            </a:pathLst>
          </a:custGeom>
          <a:blipFill>
            <a:blip r:embed="rId3">
              <a:alphaModFix amt="39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 name="Freeform 3"/>
          <p:cNvSpPr/>
          <p:nvPr/>
        </p:nvSpPr>
        <p:spPr>
          <a:xfrm>
            <a:off x="847535" y="3337471"/>
            <a:ext cx="7484155" cy="443638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0125265" y="5915957"/>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5" name="TextBox 5"/>
          <p:cNvSpPr txBox="1"/>
          <p:nvPr/>
        </p:nvSpPr>
        <p:spPr>
          <a:xfrm>
            <a:off x="2254557" y="1141533"/>
            <a:ext cx="15004743" cy="726117"/>
          </a:xfrm>
          <a:prstGeom prst="rect">
            <a:avLst/>
          </a:prstGeom>
        </p:spPr>
        <p:txBody>
          <a:bodyPr lIns="0" tIns="0" rIns="0" bIns="0" rtlCol="0" anchor="t">
            <a:spAutoFit/>
          </a:bodyPr>
          <a:lstStyle/>
          <a:p>
            <a:pPr marL="0" lvl="0" indent="0" algn="l">
              <a:lnSpc>
                <a:spcPts val="5969"/>
              </a:lnSpc>
              <a:spcBef>
                <a:spcPct val="0"/>
              </a:spcBef>
            </a:pPr>
            <a:r>
              <a:rPr lang="en-US" sz="4263">
                <a:solidFill>
                  <a:srgbClr val="FFFFFF"/>
                </a:solidFill>
                <a:latin typeface="HK Modular"/>
              </a:rPr>
              <a:t>Model</a:t>
            </a:r>
          </a:p>
        </p:txBody>
      </p:sp>
      <p:grpSp>
        <p:nvGrpSpPr>
          <p:cNvPr id="6" name="Group 6"/>
          <p:cNvGrpSpPr/>
          <p:nvPr/>
        </p:nvGrpSpPr>
        <p:grpSpPr>
          <a:xfrm>
            <a:off x="1021921" y="1028700"/>
            <a:ext cx="1037426" cy="1037426"/>
            <a:chOff x="0" y="0"/>
            <a:chExt cx="1383234" cy="1383234"/>
          </a:xfrm>
        </p:grpSpPr>
        <p:sp>
          <p:nvSpPr>
            <p:cNvPr id="7" name="Freeform 7"/>
            <p:cNvSpPr/>
            <p:nvPr/>
          </p:nvSpPr>
          <p:spPr>
            <a:xfrm>
              <a:off x="0" y="0"/>
              <a:ext cx="1383234" cy="1383234"/>
            </a:xfrm>
            <a:custGeom>
              <a:avLst/>
              <a:gdLst/>
              <a:ahLst/>
              <a:cxnLst/>
              <a:rect l="l" t="t" r="r" b="b"/>
              <a:pathLst>
                <a:path w="1383234" h="1383234">
                  <a:moveTo>
                    <a:pt x="0" y="0"/>
                  </a:moveTo>
                  <a:lnTo>
                    <a:pt x="1383234" y="0"/>
                  </a:lnTo>
                  <a:lnTo>
                    <a:pt x="1383234" y="1383234"/>
                  </a:lnTo>
                  <a:lnTo>
                    <a:pt x="0" y="1383234"/>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433422" y="380811"/>
              <a:ext cx="516391" cy="573987"/>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3</a:t>
              </a:r>
            </a:p>
          </p:txBody>
        </p:sp>
      </p:grpSp>
      <p:sp>
        <p:nvSpPr>
          <p:cNvPr id="9" name="TextBox 9"/>
          <p:cNvSpPr txBox="1"/>
          <p:nvPr/>
        </p:nvSpPr>
        <p:spPr>
          <a:xfrm>
            <a:off x="1346989" y="3823381"/>
            <a:ext cx="6984702" cy="3250185"/>
          </a:xfrm>
          <a:prstGeom prst="rect">
            <a:avLst/>
          </a:prstGeom>
        </p:spPr>
        <p:txBody>
          <a:bodyPr wrap="square" lIns="0" tIns="0" rIns="0" bIns="0" rtlCol="0" anchor="t">
            <a:spAutoFit/>
          </a:bodyPr>
          <a:lstStyle/>
          <a:p>
            <a:pPr>
              <a:lnSpc>
                <a:spcPts val="4336"/>
              </a:lnSpc>
              <a:spcBef>
                <a:spcPct val="0"/>
              </a:spcBef>
            </a:pPr>
            <a:r>
              <a:rPr lang="en-US" sz="3097" dirty="0">
                <a:solidFill>
                  <a:srgbClr val="FFFFFF"/>
                </a:solidFill>
                <a:latin typeface="Tomorrow"/>
              </a:rPr>
              <a:t>High precision, stable across multiple layers of action</a:t>
            </a:r>
          </a:p>
          <a:p>
            <a:pPr>
              <a:lnSpc>
                <a:spcPts val="4336"/>
              </a:lnSpc>
              <a:spcBef>
                <a:spcPct val="0"/>
              </a:spcBef>
            </a:pPr>
            <a:r>
              <a:rPr lang="en-US" sz="3097" dirty="0">
                <a:solidFill>
                  <a:srgbClr val="FFFFFF"/>
                </a:solidFill>
                <a:latin typeface="Tomorrow"/>
              </a:rPr>
              <a:t>Overall Accuracy: 82.17%</a:t>
            </a:r>
          </a:p>
          <a:p>
            <a:pPr>
              <a:lnSpc>
                <a:spcPts val="4336"/>
              </a:lnSpc>
              <a:spcBef>
                <a:spcPct val="0"/>
              </a:spcBef>
            </a:pPr>
            <a:r>
              <a:rPr lang="en-US" sz="3097" dirty="0">
                <a:solidFill>
                  <a:srgbClr val="FFFFFF"/>
                </a:solidFill>
                <a:latin typeface="Tomorrow"/>
              </a:rPr>
              <a:t>Suitable for real-world deployment, but can be further optimized for speed</a:t>
            </a:r>
          </a:p>
        </p:txBody>
      </p:sp>
      <p:sp>
        <p:nvSpPr>
          <p:cNvPr id="10" name="TextBox 10"/>
          <p:cNvSpPr txBox="1"/>
          <p:nvPr/>
        </p:nvSpPr>
        <p:spPr>
          <a:xfrm>
            <a:off x="10615061" y="6277791"/>
            <a:ext cx="6822175" cy="3250185"/>
          </a:xfrm>
          <a:prstGeom prst="rect">
            <a:avLst/>
          </a:prstGeom>
        </p:spPr>
        <p:txBody>
          <a:bodyPr wrap="square" lIns="0" tIns="0" rIns="0" bIns="0" rtlCol="0" anchor="t">
            <a:spAutoFit/>
          </a:bodyPr>
          <a:lstStyle/>
          <a:p>
            <a:pPr>
              <a:lnSpc>
                <a:spcPts val="4336"/>
              </a:lnSpc>
              <a:spcBef>
                <a:spcPct val="0"/>
              </a:spcBef>
            </a:pPr>
            <a:r>
              <a:rPr lang="en-US" sz="3097" dirty="0">
                <a:solidFill>
                  <a:srgbClr val="FFFFFF"/>
                </a:solidFill>
                <a:latin typeface="Tomorrow"/>
              </a:rPr>
              <a:t>Low accuracy, many errors in confusion between similar classes</a:t>
            </a:r>
          </a:p>
          <a:p>
            <a:pPr>
              <a:lnSpc>
                <a:spcPts val="4336"/>
              </a:lnSpc>
              <a:spcBef>
                <a:spcPct val="0"/>
              </a:spcBef>
            </a:pPr>
            <a:r>
              <a:rPr lang="en-US" sz="3097" dirty="0">
                <a:solidFill>
                  <a:srgbClr val="FFFFFF"/>
                </a:solidFill>
                <a:latin typeface="Tomorrow"/>
              </a:rPr>
              <a:t>Overall Accuracy: 74.97%</a:t>
            </a:r>
          </a:p>
          <a:p>
            <a:pPr>
              <a:lnSpc>
                <a:spcPts val="4336"/>
              </a:lnSpc>
              <a:spcBef>
                <a:spcPct val="0"/>
              </a:spcBef>
            </a:pPr>
            <a:r>
              <a:rPr lang="en-US" sz="3097" dirty="0">
                <a:solidFill>
                  <a:srgbClr val="FFFFFF"/>
                </a:solidFill>
                <a:latin typeface="Tomorrow"/>
              </a:rPr>
              <a:t>Further improvement is needed, especially in action discrimination</a:t>
            </a:r>
          </a:p>
          <a:p>
            <a:pPr>
              <a:lnSpc>
                <a:spcPts val="4336"/>
              </a:lnSpc>
              <a:spcBef>
                <a:spcPct val="0"/>
              </a:spcBef>
            </a:pPr>
            <a:endParaRPr lang="en-US" sz="3097" dirty="0">
              <a:solidFill>
                <a:srgbClr val="FFFFFF"/>
              </a:solidFill>
              <a:latin typeface="Tomorrow"/>
            </a:endParaRPr>
          </a:p>
        </p:txBody>
      </p:sp>
      <p:sp>
        <p:nvSpPr>
          <p:cNvPr id="11" name="TextBox 11"/>
          <p:cNvSpPr txBox="1"/>
          <p:nvPr/>
        </p:nvSpPr>
        <p:spPr>
          <a:xfrm>
            <a:off x="1226783" y="2565014"/>
            <a:ext cx="6556705" cy="412164"/>
          </a:xfrm>
          <a:prstGeom prst="rect">
            <a:avLst/>
          </a:prstGeom>
        </p:spPr>
        <p:txBody>
          <a:bodyPr lIns="0" tIns="0" rIns="0" bIns="0" rtlCol="0" anchor="t">
            <a:spAutoFit/>
          </a:bodyPr>
          <a:lstStyle/>
          <a:p>
            <a:pPr marL="0" lvl="0" indent="0" algn="l">
              <a:lnSpc>
                <a:spcPts val="3600"/>
              </a:lnSpc>
              <a:spcBef>
                <a:spcPct val="0"/>
              </a:spcBef>
            </a:pPr>
            <a:r>
              <a:rPr lang="en-US" sz="2571" dirty="0">
                <a:solidFill>
                  <a:srgbClr val="01FFFF"/>
                </a:solidFill>
                <a:latin typeface="HK Modular"/>
              </a:rPr>
              <a:t>Model 1</a:t>
            </a:r>
          </a:p>
        </p:txBody>
      </p:sp>
      <p:sp>
        <p:nvSpPr>
          <p:cNvPr id="12" name="TextBox 12"/>
          <p:cNvSpPr txBox="1"/>
          <p:nvPr/>
        </p:nvSpPr>
        <p:spPr>
          <a:xfrm>
            <a:off x="10439400" y="5143500"/>
            <a:ext cx="6686930" cy="412164"/>
          </a:xfrm>
          <a:prstGeom prst="rect">
            <a:avLst/>
          </a:prstGeom>
        </p:spPr>
        <p:txBody>
          <a:bodyPr lIns="0" tIns="0" rIns="0" bIns="0" rtlCol="0" anchor="t">
            <a:spAutoFit/>
          </a:bodyPr>
          <a:lstStyle/>
          <a:p>
            <a:pPr marL="0" lvl="0" indent="0" algn="l">
              <a:lnSpc>
                <a:spcPts val="3600"/>
              </a:lnSpc>
              <a:spcBef>
                <a:spcPct val="0"/>
              </a:spcBef>
            </a:pPr>
            <a:r>
              <a:rPr lang="en-US" sz="2571" dirty="0">
                <a:solidFill>
                  <a:srgbClr val="01FFFF"/>
                </a:solidFill>
                <a:latin typeface="HK Modular"/>
              </a:rPr>
              <a:t>Model 3</a:t>
            </a:r>
          </a:p>
        </p:txBody>
      </p:sp>
      <p:sp>
        <p:nvSpPr>
          <p:cNvPr id="20" name="Freeform 4">
            <a:extLst>
              <a:ext uri="{FF2B5EF4-FFF2-40B4-BE49-F238E27FC236}">
                <a16:creationId xmlns:a16="http://schemas.microsoft.com/office/drawing/2014/main" id="{A3877894-78D1-B548-5170-353F5F9330C5}"/>
              </a:ext>
            </a:extLst>
          </p:cNvPr>
          <p:cNvSpPr/>
          <p:nvPr/>
        </p:nvSpPr>
        <p:spPr>
          <a:xfrm>
            <a:off x="10122990" y="1019574"/>
            <a:ext cx="7315200" cy="3785616"/>
          </a:xfrm>
          <a:custGeom>
            <a:avLst/>
            <a:gdLst/>
            <a:ahLst/>
            <a:cxnLst/>
            <a:rect l="l" t="t" r="r" b="b"/>
            <a:pathLst>
              <a:path w="7315200" h="3785616">
                <a:moveTo>
                  <a:pt x="0" y="0"/>
                </a:moveTo>
                <a:lnTo>
                  <a:pt x="7315200" y="0"/>
                </a:lnTo>
                <a:lnTo>
                  <a:pt x="7315200" y="3785616"/>
                </a:lnTo>
                <a:lnTo>
                  <a:pt x="0" y="3785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21" name="TextBox 10">
            <a:extLst>
              <a:ext uri="{FF2B5EF4-FFF2-40B4-BE49-F238E27FC236}">
                <a16:creationId xmlns:a16="http://schemas.microsoft.com/office/drawing/2014/main" id="{05B5F8C8-91FF-D919-9C6E-BCA700C90D1B}"/>
              </a:ext>
            </a:extLst>
          </p:cNvPr>
          <p:cNvSpPr txBox="1"/>
          <p:nvPr/>
        </p:nvSpPr>
        <p:spPr>
          <a:xfrm>
            <a:off x="10615061" y="1469054"/>
            <a:ext cx="6434784" cy="3250185"/>
          </a:xfrm>
          <a:prstGeom prst="rect">
            <a:avLst/>
          </a:prstGeom>
        </p:spPr>
        <p:txBody>
          <a:bodyPr lIns="0" tIns="0" rIns="0" bIns="0" rtlCol="0" anchor="t">
            <a:spAutoFit/>
          </a:bodyPr>
          <a:lstStyle/>
          <a:p>
            <a:pPr>
              <a:lnSpc>
                <a:spcPts val="4336"/>
              </a:lnSpc>
              <a:spcBef>
                <a:spcPct val="0"/>
              </a:spcBef>
            </a:pPr>
            <a:r>
              <a:rPr lang="en-US" sz="3097" dirty="0">
                <a:solidFill>
                  <a:srgbClr val="FFFFFF"/>
                </a:solidFill>
                <a:latin typeface="Tomorrow"/>
              </a:rPr>
              <a:t>Outstanding performance, best global feature extraction</a:t>
            </a:r>
          </a:p>
          <a:p>
            <a:pPr>
              <a:lnSpc>
                <a:spcPts val="4336"/>
              </a:lnSpc>
              <a:spcBef>
                <a:spcPct val="0"/>
              </a:spcBef>
            </a:pPr>
            <a:r>
              <a:rPr lang="en-US" sz="3097" dirty="0">
                <a:solidFill>
                  <a:srgbClr val="FFFFFF"/>
                </a:solidFill>
                <a:latin typeface="Tomorrow"/>
              </a:rPr>
              <a:t>Overall Accuracy: 87.99%</a:t>
            </a:r>
          </a:p>
          <a:p>
            <a:pPr>
              <a:lnSpc>
                <a:spcPts val="4336"/>
              </a:lnSpc>
              <a:spcBef>
                <a:spcPct val="0"/>
              </a:spcBef>
            </a:pPr>
            <a:r>
              <a:rPr lang="en-US" sz="3097" dirty="0">
                <a:solidFill>
                  <a:srgbClr val="FFFFFF"/>
                </a:solidFill>
                <a:latin typeface="Tomorrow"/>
              </a:rPr>
              <a:t>Optimal choice for current Action Detection problem</a:t>
            </a:r>
          </a:p>
          <a:p>
            <a:pPr>
              <a:lnSpc>
                <a:spcPts val="4336"/>
              </a:lnSpc>
              <a:spcBef>
                <a:spcPct val="0"/>
              </a:spcBef>
            </a:pPr>
            <a:endParaRPr lang="en-US" sz="3097" dirty="0">
              <a:solidFill>
                <a:srgbClr val="FFFFFF"/>
              </a:solidFill>
              <a:latin typeface="Tomorrow"/>
            </a:endParaRPr>
          </a:p>
        </p:txBody>
      </p:sp>
      <p:sp>
        <p:nvSpPr>
          <p:cNvPr id="22" name="TextBox 12">
            <a:extLst>
              <a:ext uri="{FF2B5EF4-FFF2-40B4-BE49-F238E27FC236}">
                <a16:creationId xmlns:a16="http://schemas.microsoft.com/office/drawing/2014/main" id="{F9863111-C957-F24D-353F-875E07578AE6}"/>
              </a:ext>
            </a:extLst>
          </p:cNvPr>
          <p:cNvSpPr txBox="1"/>
          <p:nvPr/>
        </p:nvSpPr>
        <p:spPr>
          <a:xfrm>
            <a:off x="10437125" y="247117"/>
            <a:ext cx="6686930" cy="412164"/>
          </a:xfrm>
          <a:prstGeom prst="rect">
            <a:avLst/>
          </a:prstGeom>
        </p:spPr>
        <p:txBody>
          <a:bodyPr lIns="0" tIns="0" rIns="0" bIns="0" rtlCol="0" anchor="t">
            <a:spAutoFit/>
          </a:bodyPr>
          <a:lstStyle/>
          <a:p>
            <a:pPr marL="0" lvl="0" indent="0" algn="l">
              <a:lnSpc>
                <a:spcPts val="3600"/>
              </a:lnSpc>
              <a:spcBef>
                <a:spcPct val="0"/>
              </a:spcBef>
            </a:pPr>
            <a:r>
              <a:rPr lang="en-US" sz="2571" dirty="0">
                <a:solidFill>
                  <a:srgbClr val="01FFFF"/>
                </a:solidFill>
                <a:latin typeface="HK Modular"/>
              </a:rPr>
              <a:t>Model 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607B">
                <a:alpha val="100000"/>
              </a:srgbClr>
            </a:gs>
            <a:gs pos="50000">
              <a:srgbClr val="010219">
                <a:alpha val="100000"/>
              </a:srgbClr>
            </a:gs>
            <a:gs pos="100000">
              <a:srgbClr val="000224">
                <a:alpha val="100000"/>
              </a:srgbClr>
            </a:gs>
          </a:gsLst>
          <a:lin ang="5400000"/>
        </a:gradFill>
        <a:effectLst/>
      </p:bgPr>
    </p:bg>
    <p:spTree>
      <p:nvGrpSpPr>
        <p:cNvPr id="1" name=""/>
        <p:cNvGrpSpPr/>
        <p:nvPr/>
      </p:nvGrpSpPr>
      <p:grpSpPr>
        <a:xfrm>
          <a:off x="0" y="0"/>
          <a:ext cx="0" cy="0"/>
          <a:chOff x="0" y="0"/>
          <a:chExt cx="0" cy="0"/>
        </a:xfrm>
      </p:grpSpPr>
      <p:grpSp>
        <p:nvGrpSpPr>
          <p:cNvPr id="3" name="Group 3"/>
          <p:cNvGrpSpPr/>
          <p:nvPr/>
        </p:nvGrpSpPr>
        <p:grpSpPr>
          <a:xfrm>
            <a:off x="1021921" y="1028700"/>
            <a:ext cx="1037426" cy="1037426"/>
            <a:chOff x="0" y="0"/>
            <a:chExt cx="1383234" cy="1383234"/>
          </a:xfrm>
        </p:grpSpPr>
        <p:sp>
          <p:nvSpPr>
            <p:cNvPr id="4" name="Freeform 4"/>
            <p:cNvSpPr/>
            <p:nvPr/>
          </p:nvSpPr>
          <p:spPr>
            <a:xfrm>
              <a:off x="0" y="0"/>
              <a:ext cx="1383234" cy="1383234"/>
            </a:xfrm>
            <a:custGeom>
              <a:avLst/>
              <a:gdLst/>
              <a:ahLst/>
              <a:cxnLst/>
              <a:rect l="l" t="t" r="r" b="b"/>
              <a:pathLst>
                <a:path w="1383234" h="1383234">
                  <a:moveTo>
                    <a:pt x="0" y="0"/>
                  </a:moveTo>
                  <a:lnTo>
                    <a:pt x="1383234" y="0"/>
                  </a:lnTo>
                  <a:lnTo>
                    <a:pt x="1383234" y="1383234"/>
                  </a:lnTo>
                  <a:lnTo>
                    <a:pt x="0" y="1383234"/>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433422" y="380811"/>
              <a:ext cx="516391" cy="573987"/>
            </a:xfrm>
            <a:prstGeom prst="rect">
              <a:avLst/>
            </a:prstGeom>
          </p:spPr>
          <p:txBody>
            <a:bodyPr lIns="0" tIns="0" rIns="0" bIns="0" rtlCol="0" anchor="t">
              <a:spAutoFit/>
            </a:bodyPr>
            <a:lstStyle/>
            <a:p>
              <a:pPr marL="0" lvl="0" indent="0" algn="ctr">
                <a:lnSpc>
                  <a:spcPts val="3687"/>
                </a:lnSpc>
                <a:spcBef>
                  <a:spcPct val="0"/>
                </a:spcBef>
              </a:pPr>
              <a:r>
                <a:rPr lang="en-US" sz="2633">
                  <a:solidFill>
                    <a:srgbClr val="FFFFFF"/>
                  </a:solidFill>
                  <a:latin typeface="HK Modular"/>
                </a:rPr>
                <a:t>3</a:t>
              </a:r>
            </a:p>
          </p:txBody>
        </p:sp>
      </p:grpSp>
      <p:sp>
        <p:nvSpPr>
          <p:cNvPr id="6" name="TextBox 6"/>
          <p:cNvSpPr txBox="1"/>
          <p:nvPr/>
        </p:nvSpPr>
        <p:spPr>
          <a:xfrm>
            <a:off x="2254557" y="1141533"/>
            <a:ext cx="15004743" cy="686406"/>
          </a:xfrm>
          <a:prstGeom prst="rect">
            <a:avLst/>
          </a:prstGeom>
        </p:spPr>
        <p:txBody>
          <a:bodyPr lIns="0" tIns="0" rIns="0" bIns="0" rtlCol="0" anchor="t">
            <a:spAutoFit/>
          </a:bodyPr>
          <a:lstStyle/>
          <a:p>
            <a:pPr marL="0" lvl="0" indent="0" algn="l">
              <a:lnSpc>
                <a:spcPts val="5969"/>
              </a:lnSpc>
              <a:spcBef>
                <a:spcPct val="0"/>
              </a:spcBef>
            </a:pPr>
            <a:r>
              <a:rPr lang="en-US" sz="4263" dirty="0">
                <a:solidFill>
                  <a:srgbClr val="FFFFFF"/>
                </a:solidFill>
                <a:latin typeface="HK Modular"/>
              </a:rPr>
              <a:t>model</a:t>
            </a:r>
          </a:p>
        </p:txBody>
      </p:sp>
      <p:pic>
        <p:nvPicPr>
          <p:cNvPr id="8" name="Hình ảnh 7">
            <a:extLst>
              <a:ext uri="{FF2B5EF4-FFF2-40B4-BE49-F238E27FC236}">
                <a16:creationId xmlns:a16="http://schemas.microsoft.com/office/drawing/2014/main" id="{E6D00029-7484-90EA-06B1-9CD93366ACFC}"/>
              </a:ext>
            </a:extLst>
          </p:cNvPr>
          <p:cNvPicPr>
            <a:picLocks noChangeAspect="1"/>
          </p:cNvPicPr>
          <p:nvPr/>
        </p:nvPicPr>
        <p:blipFill>
          <a:blip r:embed="rId3"/>
          <a:stretch>
            <a:fillRect/>
          </a:stretch>
        </p:blipFill>
        <p:spPr>
          <a:xfrm>
            <a:off x="226477" y="2886587"/>
            <a:ext cx="6672263" cy="6258880"/>
          </a:xfrm>
          <a:prstGeom prst="rect">
            <a:avLst/>
          </a:prstGeom>
        </p:spPr>
      </p:pic>
      <p:pic>
        <p:nvPicPr>
          <p:cNvPr id="11" name="Hình ảnh 10">
            <a:extLst>
              <a:ext uri="{FF2B5EF4-FFF2-40B4-BE49-F238E27FC236}">
                <a16:creationId xmlns:a16="http://schemas.microsoft.com/office/drawing/2014/main" id="{20327A42-B9C2-B719-5F6D-DCDEB2BD0B3E}"/>
              </a:ext>
            </a:extLst>
          </p:cNvPr>
          <p:cNvPicPr>
            <a:picLocks noChangeAspect="1"/>
          </p:cNvPicPr>
          <p:nvPr/>
        </p:nvPicPr>
        <p:blipFill>
          <a:blip r:embed="rId4"/>
          <a:stretch>
            <a:fillRect/>
          </a:stretch>
        </p:blipFill>
        <p:spPr>
          <a:xfrm>
            <a:off x="7286600" y="4076700"/>
            <a:ext cx="10795395" cy="506876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817</TotalTime>
  <Words>1156</Words>
  <Application>Microsoft Office PowerPoint</Application>
  <PresentationFormat>Tùy chỉnh</PresentationFormat>
  <Paragraphs>98</Paragraphs>
  <Slides>14</Slides>
  <Notes>11</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14</vt:i4>
      </vt:variant>
    </vt:vector>
  </HeadingPairs>
  <TitlesOfParts>
    <vt:vector size="21" baseType="lpstr">
      <vt:lpstr>Tomorrow</vt:lpstr>
      <vt:lpstr>Calibri</vt:lpstr>
      <vt:lpstr>Times New Roman</vt:lpstr>
      <vt:lpstr>Aptos</vt:lpstr>
      <vt:lpstr>HK Modular</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Dog and Cat</dc:title>
  <cp:lastModifiedBy>Le Thi Hoang Bac</cp:lastModifiedBy>
  <cp:revision>8</cp:revision>
  <dcterms:created xsi:type="dcterms:W3CDTF">2006-08-16T00:00:00Z</dcterms:created>
  <dcterms:modified xsi:type="dcterms:W3CDTF">2025-04-27T17:41:44Z</dcterms:modified>
  <dc:identifier>DAGFYaI-eUg</dc:identifier>
</cp:coreProperties>
</file>